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handoutMasterIdLst>
    <p:handoutMasterId r:id="rId19"/>
  </p:handoutMasterIdLst>
  <p:sldIdLst>
    <p:sldId id="257" r:id="rId5"/>
    <p:sldId id="272" r:id="rId6"/>
    <p:sldId id="284" r:id="rId7"/>
    <p:sldId id="285" r:id="rId8"/>
    <p:sldId id="277" r:id="rId9"/>
    <p:sldId id="279" r:id="rId10"/>
    <p:sldId id="278" r:id="rId11"/>
    <p:sldId id="280" r:id="rId12"/>
    <p:sldId id="275" r:id="rId13"/>
    <p:sldId id="282" r:id="rId14"/>
    <p:sldId id="283" r:id="rId15"/>
    <p:sldId id="281" r:id="rId16"/>
    <p:sldId id="276" r:id="rId17"/>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ger, Dustin M." initials="ADM" lastIdx="20" clrIdx="0">
    <p:extLst>
      <p:ext uri="{19B8F6BF-5375-455C-9EA6-DF929625EA0E}">
        <p15:presenceInfo xmlns:p15="http://schemas.microsoft.com/office/powerpoint/2012/main" userId="S-1-5-21-156117591-2003244840-1000085797-3146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77318" autoAdjust="0"/>
  </p:normalViewPr>
  <p:slideViewPr>
    <p:cSldViewPr>
      <p:cViewPr varScale="1">
        <p:scale>
          <a:sx n="56" d="100"/>
          <a:sy n="56" d="100"/>
        </p:scale>
        <p:origin x="1098" y="66"/>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D46BDD-CA72-48F2-BE8C-F82CCFFB0DBE}" type="doc">
      <dgm:prSet loTypeId="urn:microsoft.com/office/officeart/2005/8/layout/hList9" loCatId="list" qsTypeId="urn:microsoft.com/office/officeart/2005/8/quickstyle/simple4" qsCatId="simple" csTypeId="urn:microsoft.com/office/officeart/2005/8/colors/colorful1" csCatId="colorful" phldr="1"/>
      <dgm:spPr/>
      <dgm:t>
        <a:bodyPr/>
        <a:lstStyle/>
        <a:p>
          <a:endParaRPr lang="en-US"/>
        </a:p>
      </dgm:t>
    </dgm:pt>
    <dgm:pt modelId="{D9F46F06-3DF2-4911-BCDA-55B38875805A}">
      <dgm:prSet phldrT="[Text]"/>
      <dgm:spPr>
        <a:gradFill rotWithShape="0">
          <a:gsLst>
            <a:gs pos="0">
              <a:schemeClr val="accent2">
                <a:lumMod val="75000"/>
              </a:schemeClr>
            </a:gs>
            <a:gs pos="50000">
              <a:schemeClr val="accent2">
                <a:lumMod val="50000"/>
              </a:schemeClr>
            </a:gs>
            <a:gs pos="100000">
              <a:schemeClr val="accent6">
                <a:lumMod val="50000"/>
              </a:schemeClr>
            </a:gs>
          </a:gsLst>
        </a:gradFill>
      </dgm:spPr>
      <dgm:t>
        <a:bodyPr/>
        <a:lstStyle/>
        <a:p>
          <a:r>
            <a:rPr lang="en-US" dirty="0"/>
            <a:t>RT</a:t>
          </a:r>
        </a:p>
      </dgm:t>
    </dgm:pt>
    <dgm:pt modelId="{29669FA9-BCDB-4E04-BCBD-ADB6BBFECA77}" type="parTrans" cxnId="{3167943C-B617-47EE-AB4E-F103014F0B0F}">
      <dgm:prSet/>
      <dgm:spPr/>
      <dgm:t>
        <a:bodyPr/>
        <a:lstStyle/>
        <a:p>
          <a:endParaRPr lang="en-US"/>
        </a:p>
      </dgm:t>
    </dgm:pt>
    <dgm:pt modelId="{A2AB0762-8DE6-4EC9-8643-86B41C470FE8}" type="sibTrans" cxnId="{3167943C-B617-47EE-AB4E-F103014F0B0F}">
      <dgm:prSet/>
      <dgm:spPr/>
      <dgm:t>
        <a:bodyPr/>
        <a:lstStyle/>
        <a:p>
          <a:endParaRPr lang="en-US"/>
        </a:p>
      </dgm:t>
    </dgm:pt>
    <dgm:pt modelId="{20BB34D1-39DB-4D4A-8F74-38BB6AD52986}">
      <dgm:prSet phldrT="[Text]"/>
      <dgm:spPr/>
      <dgm:t>
        <a:bodyPr/>
        <a:lstStyle/>
        <a:p>
          <a:r>
            <a:rPr lang="en-US" dirty="0"/>
            <a:t>Establish presence</a:t>
          </a:r>
        </a:p>
      </dgm:t>
    </dgm:pt>
    <dgm:pt modelId="{8369DE2E-05BE-4F58-ACF4-FFA3BF09D772}" type="parTrans" cxnId="{B4712C0E-A30F-43CC-BC2E-1C5644020AC8}">
      <dgm:prSet/>
      <dgm:spPr/>
      <dgm:t>
        <a:bodyPr/>
        <a:lstStyle/>
        <a:p>
          <a:endParaRPr lang="en-US"/>
        </a:p>
      </dgm:t>
    </dgm:pt>
    <dgm:pt modelId="{84668B4B-C68E-4C7B-8232-D5A08E3BE881}" type="sibTrans" cxnId="{B4712C0E-A30F-43CC-BC2E-1C5644020AC8}">
      <dgm:prSet/>
      <dgm:spPr/>
      <dgm:t>
        <a:bodyPr/>
        <a:lstStyle/>
        <a:p>
          <a:endParaRPr lang="en-US"/>
        </a:p>
      </dgm:t>
    </dgm:pt>
    <dgm:pt modelId="{76A93280-A4EB-4F31-BCFF-BD984FEDD50F}">
      <dgm:prSet phldrT="[Text]"/>
      <dgm:spPr/>
      <dgm:t>
        <a:bodyPr/>
        <a:lstStyle/>
        <a:p>
          <a:r>
            <a:rPr lang="en-US" dirty="0"/>
            <a:t>Intro self and TU VSP</a:t>
          </a:r>
        </a:p>
      </dgm:t>
    </dgm:pt>
    <dgm:pt modelId="{1C92D782-B050-4892-9519-839E2BD7B42C}" type="parTrans" cxnId="{FE330E5A-EA72-4133-BB4C-B1C3A357F977}">
      <dgm:prSet/>
      <dgm:spPr/>
      <dgm:t>
        <a:bodyPr/>
        <a:lstStyle/>
        <a:p>
          <a:endParaRPr lang="en-US"/>
        </a:p>
      </dgm:t>
    </dgm:pt>
    <dgm:pt modelId="{8240E23B-34F6-439D-92CA-C802127A8D7A}" type="sibTrans" cxnId="{FE330E5A-EA72-4133-BB4C-B1C3A357F977}">
      <dgm:prSet/>
      <dgm:spPr/>
      <dgm:t>
        <a:bodyPr/>
        <a:lstStyle/>
        <a:p>
          <a:endParaRPr lang="en-US"/>
        </a:p>
      </dgm:t>
    </dgm:pt>
    <dgm:pt modelId="{D8FC5610-3898-4562-A903-BD6F3DA6CF69}">
      <dgm:prSet phldrT="[Text]"/>
      <dgm:spPr>
        <a:gradFill rotWithShape="0">
          <a:gsLst>
            <a:gs pos="0">
              <a:schemeClr val="accent3">
                <a:lumMod val="75000"/>
              </a:schemeClr>
            </a:gs>
            <a:gs pos="50000">
              <a:schemeClr val="accent3">
                <a:lumMod val="50000"/>
              </a:schemeClr>
            </a:gs>
            <a:gs pos="100000">
              <a:schemeClr val="accent3">
                <a:lumMod val="50000"/>
              </a:schemeClr>
            </a:gs>
          </a:gsLst>
        </a:gradFill>
      </dgm:spPr>
      <dgm:t>
        <a:bodyPr/>
        <a:lstStyle/>
        <a:p>
          <a:r>
            <a:rPr lang="en-US" dirty="0"/>
            <a:t>VS</a:t>
          </a:r>
        </a:p>
      </dgm:t>
    </dgm:pt>
    <dgm:pt modelId="{363A8C60-CC8B-4A97-9DB3-77D22A0D0C49}" type="parTrans" cxnId="{4676E083-2700-4795-A813-45405EB1FF52}">
      <dgm:prSet/>
      <dgm:spPr/>
      <dgm:t>
        <a:bodyPr/>
        <a:lstStyle/>
        <a:p>
          <a:endParaRPr lang="en-US"/>
        </a:p>
      </dgm:t>
    </dgm:pt>
    <dgm:pt modelId="{5AE2A356-4C4D-431C-9D04-8B80B25413E5}" type="sibTrans" cxnId="{4676E083-2700-4795-A813-45405EB1FF52}">
      <dgm:prSet/>
      <dgm:spPr/>
      <dgm:t>
        <a:bodyPr/>
        <a:lstStyle/>
        <a:p>
          <a:endParaRPr lang="en-US"/>
        </a:p>
      </dgm:t>
    </dgm:pt>
    <dgm:pt modelId="{A7DD8379-771D-49D5-B4B6-C11A31BBB56A}">
      <dgm:prSet phldrT="[Text]"/>
      <dgm:spPr/>
      <dgm:t>
        <a:bodyPr/>
        <a:lstStyle/>
        <a:p>
          <a:r>
            <a:rPr lang="en-US" dirty="0"/>
            <a:t>Determine if no RT’s what possible COA </a:t>
          </a:r>
        </a:p>
      </dgm:t>
    </dgm:pt>
    <dgm:pt modelId="{0B19244D-3C32-4E60-9E2E-00B7CE0082EB}" type="parTrans" cxnId="{8D4A74BD-0C6E-4A29-8A1B-8253B76608B2}">
      <dgm:prSet/>
      <dgm:spPr/>
      <dgm:t>
        <a:bodyPr/>
        <a:lstStyle/>
        <a:p>
          <a:endParaRPr lang="en-US"/>
        </a:p>
      </dgm:t>
    </dgm:pt>
    <dgm:pt modelId="{15F7A114-8617-4D09-8B60-367816E92F8F}" type="sibTrans" cxnId="{8D4A74BD-0C6E-4A29-8A1B-8253B76608B2}">
      <dgm:prSet/>
      <dgm:spPr/>
      <dgm:t>
        <a:bodyPr/>
        <a:lstStyle/>
        <a:p>
          <a:endParaRPr lang="en-US"/>
        </a:p>
      </dgm:t>
    </dgm:pt>
    <dgm:pt modelId="{82DE7D47-D1BA-4E59-B361-CA2ABACE2EAA}">
      <dgm:prSet phldrT="[Text]"/>
      <dgm:spPr/>
      <dgm:t>
        <a:bodyPr/>
        <a:lstStyle/>
        <a:p>
          <a:r>
            <a:rPr lang="en-US" dirty="0"/>
            <a:t>Intro self and TU VSP</a:t>
          </a:r>
        </a:p>
      </dgm:t>
    </dgm:pt>
    <dgm:pt modelId="{C52F8A1B-113A-4D30-8213-61F9BB506ABD}" type="parTrans" cxnId="{834B86CB-DE42-43CD-83DC-932EBE0D87AF}">
      <dgm:prSet/>
      <dgm:spPr/>
      <dgm:t>
        <a:bodyPr/>
        <a:lstStyle/>
        <a:p>
          <a:endParaRPr lang="en-US"/>
        </a:p>
      </dgm:t>
    </dgm:pt>
    <dgm:pt modelId="{B40BEF04-9AE4-4445-A2EE-81C5B4E33F66}" type="sibTrans" cxnId="{834B86CB-DE42-43CD-83DC-932EBE0D87AF}">
      <dgm:prSet/>
      <dgm:spPr/>
      <dgm:t>
        <a:bodyPr/>
        <a:lstStyle/>
        <a:p>
          <a:endParaRPr lang="en-US"/>
        </a:p>
      </dgm:t>
    </dgm:pt>
    <dgm:pt modelId="{5C2E62E1-1403-45CD-B00A-19CE535DF946}">
      <dgm:prSet phldrT="[Text]"/>
      <dgm:spPr/>
      <dgm:t>
        <a:bodyPr/>
        <a:lstStyle/>
        <a:p>
          <a:r>
            <a:rPr lang="en-US" dirty="0"/>
            <a:t>Set meeting and determine alliance viability</a:t>
          </a:r>
        </a:p>
      </dgm:t>
    </dgm:pt>
    <dgm:pt modelId="{EE0448C6-4814-4B68-ACC1-347848103E0C}" type="parTrans" cxnId="{9BDBEAE5-E1B1-48A7-BFAA-1A87CC3DA916}">
      <dgm:prSet/>
      <dgm:spPr/>
      <dgm:t>
        <a:bodyPr/>
        <a:lstStyle/>
        <a:p>
          <a:endParaRPr lang="en-US"/>
        </a:p>
      </dgm:t>
    </dgm:pt>
    <dgm:pt modelId="{6BC58D2C-77DC-4035-AD05-0A299B3D518A}" type="sibTrans" cxnId="{9BDBEAE5-E1B1-48A7-BFAA-1A87CC3DA916}">
      <dgm:prSet/>
      <dgm:spPr/>
      <dgm:t>
        <a:bodyPr/>
        <a:lstStyle/>
        <a:p>
          <a:endParaRPr lang="en-US"/>
        </a:p>
      </dgm:t>
    </dgm:pt>
    <dgm:pt modelId="{BDEF73D4-A90F-47F6-B3DA-2F04BE3F9A65}">
      <dgm:prSet phldrT="[Text]"/>
      <dgm:spPr/>
      <dgm:t>
        <a:bodyPr/>
        <a:lstStyle/>
        <a:p>
          <a:r>
            <a:rPr lang="en-US" dirty="0"/>
            <a:t>Come prepared with offerings, and potential schedule</a:t>
          </a:r>
        </a:p>
      </dgm:t>
    </dgm:pt>
    <dgm:pt modelId="{750E37C7-4809-437E-B264-95D9E7B43C5C}" type="parTrans" cxnId="{03C54D89-F077-417B-BE1A-25171ECDBA88}">
      <dgm:prSet/>
      <dgm:spPr/>
      <dgm:t>
        <a:bodyPr/>
        <a:lstStyle/>
        <a:p>
          <a:endParaRPr lang="en-US"/>
        </a:p>
      </dgm:t>
    </dgm:pt>
    <dgm:pt modelId="{12FD805F-A963-4162-926A-F9804E7816BA}" type="sibTrans" cxnId="{03C54D89-F077-417B-BE1A-25171ECDBA88}">
      <dgm:prSet/>
      <dgm:spPr/>
      <dgm:t>
        <a:bodyPr/>
        <a:lstStyle/>
        <a:p>
          <a:endParaRPr lang="en-US"/>
        </a:p>
      </dgm:t>
    </dgm:pt>
    <dgm:pt modelId="{7D8E1F04-2EC1-492B-95D5-816B90057241}">
      <dgm:prSet phldrT="[Text]"/>
      <dgm:spPr/>
      <dgm:t>
        <a:bodyPr/>
        <a:lstStyle/>
        <a:p>
          <a:r>
            <a:rPr lang="en-US" dirty="0"/>
            <a:t>Set meeting to determine alliance viability</a:t>
          </a:r>
        </a:p>
      </dgm:t>
    </dgm:pt>
    <dgm:pt modelId="{BA811E1A-C0E6-4424-8694-357D9968236A}" type="parTrans" cxnId="{48D50064-F6E3-4849-BB22-F8FEC72D1FB5}">
      <dgm:prSet/>
      <dgm:spPr/>
      <dgm:t>
        <a:bodyPr/>
        <a:lstStyle/>
        <a:p>
          <a:endParaRPr lang="en-US"/>
        </a:p>
      </dgm:t>
    </dgm:pt>
    <dgm:pt modelId="{92F21B56-22F8-4FB6-A393-4142B762765A}" type="sibTrans" cxnId="{48D50064-F6E3-4849-BB22-F8FEC72D1FB5}">
      <dgm:prSet/>
      <dgm:spPr/>
      <dgm:t>
        <a:bodyPr/>
        <a:lstStyle/>
        <a:p>
          <a:endParaRPr lang="en-US"/>
        </a:p>
      </dgm:t>
    </dgm:pt>
    <dgm:pt modelId="{59FEFAD5-1495-4377-AD68-9BA6E923FD01}">
      <dgm:prSet phldrT="[Text]"/>
      <dgm:spPr/>
      <dgm:t>
        <a:bodyPr/>
        <a:lstStyle/>
        <a:p>
          <a:r>
            <a:rPr lang="en-US" dirty="0"/>
            <a:t>Come prepared with offerings and potential schedule</a:t>
          </a:r>
        </a:p>
      </dgm:t>
    </dgm:pt>
    <dgm:pt modelId="{D712E933-4B77-4FBF-9B97-C7E774E4C9D4}" type="parTrans" cxnId="{6A9F223E-BB38-4432-84A0-D9E957472AD4}">
      <dgm:prSet/>
      <dgm:spPr/>
      <dgm:t>
        <a:bodyPr/>
        <a:lstStyle/>
        <a:p>
          <a:endParaRPr lang="en-US"/>
        </a:p>
      </dgm:t>
    </dgm:pt>
    <dgm:pt modelId="{181845E9-0EAB-4388-8B02-A7C28EF77CD4}" type="sibTrans" cxnId="{6A9F223E-BB38-4432-84A0-D9E957472AD4}">
      <dgm:prSet/>
      <dgm:spPr/>
      <dgm:t>
        <a:bodyPr/>
        <a:lstStyle/>
        <a:p>
          <a:endParaRPr lang="en-US"/>
        </a:p>
      </dgm:t>
    </dgm:pt>
    <dgm:pt modelId="{E6A0252F-27F3-486D-A278-6B92C212A3A8}" type="pres">
      <dgm:prSet presAssocID="{6DD46BDD-CA72-48F2-BE8C-F82CCFFB0DBE}" presName="list" presStyleCnt="0">
        <dgm:presLayoutVars>
          <dgm:dir/>
          <dgm:animLvl val="lvl"/>
        </dgm:presLayoutVars>
      </dgm:prSet>
      <dgm:spPr/>
    </dgm:pt>
    <dgm:pt modelId="{5071D52C-AA9E-4418-938D-D9AD58968FE7}" type="pres">
      <dgm:prSet presAssocID="{D9F46F06-3DF2-4911-BCDA-55B38875805A}" presName="posSpace" presStyleCnt="0"/>
      <dgm:spPr/>
    </dgm:pt>
    <dgm:pt modelId="{FFEF8555-8D54-4A33-94C4-F0131C0452B0}" type="pres">
      <dgm:prSet presAssocID="{D9F46F06-3DF2-4911-BCDA-55B38875805A}" presName="vertFlow" presStyleCnt="0"/>
      <dgm:spPr/>
    </dgm:pt>
    <dgm:pt modelId="{2632CC26-A159-4F77-B9CB-DD0FCE2A5829}" type="pres">
      <dgm:prSet presAssocID="{D9F46F06-3DF2-4911-BCDA-55B38875805A}" presName="topSpace" presStyleCnt="0"/>
      <dgm:spPr/>
    </dgm:pt>
    <dgm:pt modelId="{F09D65A3-FDB3-4381-9285-A7B1A6BBA703}" type="pres">
      <dgm:prSet presAssocID="{D9F46F06-3DF2-4911-BCDA-55B38875805A}" presName="firstComp" presStyleCnt="0"/>
      <dgm:spPr/>
    </dgm:pt>
    <dgm:pt modelId="{A40B6350-F943-41DE-88CA-6BB1201D312F}" type="pres">
      <dgm:prSet presAssocID="{D9F46F06-3DF2-4911-BCDA-55B38875805A}" presName="firstChild" presStyleLbl="bgAccFollowNode1" presStyleIdx="0" presStyleCnt="8"/>
      <dgm:spPr/>
    </dgm:pt>
    <dgm:pt modelId="{6C5D3B8C-8A0C-4B1F-9A82-E2BB97071881}" type="pres">
      <dgm:prSet presAssocID="{D9F46F06-3DF2-4911-BCDA-55B38875805A}" presName="firstChildTx" presStyleLbl="bgAccFollowNode1" presStyleIdx="0" presStyleCnt="8">
        <dgm:presLayoutVars>
          <dgm:bulletEnabled val="1"/>
        </dgm:presLayoutVars>
      </dgm:prSet>
      <dgm:spPr/>
    </dgm:pt>
    <dgm:pt modelId="{4202656E-8773-4CA9-B60F-C6D15F79706B}" type="pres">
      <dgm:prSet presAssocID="{76A93280-A4EB-4F31-BCFF-BD984FEDD50F}" presName="comp" presStyleCnt="0"/>
      <dgm:spPr/>
    </dgm:pt>
    <dgm:pt modelId="{FC1F2FE6-58F5-420D-9DE7-5BAB2796B2E2}" type="pres">
      <dgm:prSet presAssocID="{76A93280-A4EB-4F31-BCFF-BD984FEDD50F}" presName="child" presStyleLbl="bgAccFollowNode1" presStyleIdx="1" presStyleCnt="8"/>
      <dgm:spPr/>
    </dgm:pt>
    <dgm:pt modelId="{D67FA1D0-5919-4B16-8C64-A2C6C1973777}" type="pres">
      <dgm:prSet presAssocID="{76A93280-A4EB-4F31-BCFF-BD984FEDD50F}" presName="childTx" presStyleLbl="bgAccFollowNode1" presStyleIdx="1" presStyleCnt="8">
        <dgm:presLayoutVars>
          <dgm:bulletEnabled val="1"/>
        </dgm:presLayoutVars>
      </dgm:prSet>
      <dgm:spPr/>
    </dgm:pt>
    <dgm:pt modelId="{9B6DD63A-36B0-4775-9DA4-4773BF8A6466}" type="pres">
      <dgm:prSet presAssocID="{7D8E1F04-2EC1-492B-95D5-816B90057241}" presName="comp" presStyleCnt="0"/>
      <dgm:spPr/>
    </dgm:pt>
    <dgm:pt modelId="{DED3BFC3-544F-42E5-9E1A-77C53311601F}" type="pres">
      <dgm:prSet presAssocID="{7D8E1F04-2EC1-492B-95D5-816B90057241}" presName="child" presStyleLbl="bgAccFollowNode1" presStyleIdx="2" presStyleCnt="8"/>
      <dgm:spPr/>
    </dgm:pt>
    <dgm:pt modelId="{6B465FD3-423E-46A4-B126-2F4B3649D9B1}" type="pres">
      <dgm:prSet presAssocID="{7D8E1F04-2EC1-492B-95D5-816B90057241}" presName="childTx" presStyleLbl="bgAccFollowNode1" presStyleIdx="2" presStyleCnt="8">
        <dgm:presLayoutVars>
          <dgm:bulletEnabled val="1"/>
        </dgm:presLayoutVars>
      </dgm:prSet>
      <dgm:spPr/>
    </dgm:pt>
    <dgm:pt modelId="{70521F27-EF95-47C3-9F22-9C33838FAA6F}" type="pres">
      <dgm:prSet presAssocID="{59FEFAD5-1495-4377-AD68-9BA6E923FD01}" presName="comp" presStyleCnt="0"/>
      <dgm:spPr/>
    </dgm:pt>
    <dgm:pt modelId="{418B334F-4149-4042-A351-836568791CDB}" type="pres">
      <dgm:prSet presAssocID="{59FEFAD5-1495-4377-AD68-9BA6E923FD01}" presName="child" presStyleLbl="bgAccFollowNode1" presStyleIdx="3" presStyleCnt="8"/>
      <dgm:spPr/>
    </dgm:pt>
    <dgm:pt modelId="{E54DFBF4-6BD4-448E-81F6-781331D644B1}" type="pres">
      <dgm:prSet presAssocID="{59FEFAD5-1495-4377-AD68-9BA6E923FD01}" presName="childTx" presStyleLbl="bgAccFollowNode1" presStyleIdx="3" presStyleCnt="8">
        <dgm:presLayoutVars>
          <dgm:bulletEnabled val="1"/>
        </dgm:presLayoutVars>
      </dgm:prSet>
      <dgm:spPr/>
    </dgm:pt>
    <dgm:pt modelId="{F17A6DAB-1E58-429F-9DD7-50E4A0208591}" type="pres">
      <dgm:prSet presAssocID="{D9F46F06-3DF2-4911-BCDA-55B38875805A}" presName="negSpace" presStyleCnt="0"/>
      <dgm:spPr/>
    </dgm:pt>
    <dgm:pt modelId="{0D82DEB6-674D-425E-9C14-81B86C0A54B4}" type="pres">
      <dgm:prSet presAssocID="{D9F46F06-3DF2-4911-BCDA-55B38875805A}" presName="circle" presStyleLbl="node1" presStyleIdx="0" presStyleCnt="2"/>
      <dgm:spPr/>
    </dgm:pt>
    <dgm:pt modelId="{2D8D3251-0350-4344-BA0C-FE8B1C9F6531}" type="pres">
      <dgm:prSet presAssocID="{A2AB0762-8DE6-4EC9-8643-86B41C470FE8}" presName="transSpace" presStyleCnt="0"/>
      <dgm:spPr/>
    </dgm:pt>
    <dgm:pt modelId="{89065BC9-C7DE-4A6E-83CF-F45A6BD1CF92}" type="pres">
      <dgm:prSet presAssocID="{D8FC5610-3898-4562-A903-BD6F3DA6CF69}" presName="posSpace" presStyleCnt="0"/>
      <dgm:spPr/>
    </dgm:pt>
    <dgm:pt modelId="{9E863EE2-5F29-4FCF-879E-F83626B5334D}" type="pres">
      <dgm:prSet presAssocID="{D8FC5610-3898-4562-A903-BD6F3DA6CF69}" presName="vertFlow" presStyleCnt="0"/>
      <dgm:spPr/>
    </dgm:pt>
    <dgm:pt modelId="{087939FA-F74E-4918-A009-A7DBEE2A184D}" type="pres">
      <dgm:prSet presAssocID="{D8FC5610-3898-4562-A903-BD6F3DA6CF69}" presName="topSpace" presStyleCnt="0"/>
      <dgm:spPr/>
    </dgm:pt>
    <dgm:pt modelId="{9786080E-37A0-400B-9482-48F2EF7F4F7D}" type="pres">
      <dgm:prSet presAssocID="{D8FC5610-3898-4562-A903-BD6F3DA6CF69}" presName="firstComp" presStyleCnt="0"/>
      <dgm:spPr/>
    </dgm:pt>
    <dgm:pt modelId="{7FFBCDDD-B00A-4BA8-8ADF-9DC37CB99996}" type="pres">
      <dgm:prSet presAssocID="{D8FC5610-3898-4562-A903-BD6F3DA6CF69}" presName="firstChild" presStyleLbl="bgAccFollowNode1" presStyleIdx="4" presStyleCnt="8"/>
      <dgm:spPr/>
    </dgm:pt>
    <dgm:pt modelId="{47E0465A-EF86-488A-B4C6-C29755B5BE61}" type="pres">
      <dgm:prSet presAssocID="{D8FC5610-3898-4562-A903-BD6F3DA6CF69}" presName="firstChildTx" presStyleLbl="bgAccFollowNode1" presStyleIdx="4" presStyleCnt="8">
        <dgm:presLayoutVars>
          <dgm:bulletEnabled val="1"/>
        </dgm:presLayoutVars>
      </dgm:prSet>
      <dgm:spPr/>
    </dgm:pt>
    <dgm:pt modelId="{04EF1C77-9E25-4E15-B712-C5823488DB23}" type="pres">
      <dgm:prSet presAssocID="{82DE7D47-D1BA-4E59-B361-CA2ABACE2EAA}" presName="comp" presStyleCnt="0"/>
      <dgm:spPr/>
    </dgm:pt>
    <dgm:pt modelId="{EED1BF07-D58F-4D25-83B2-A74ACCD15F57}" type="pres">
      <dgm:prSet presAssocID="{82DE7D47-D1BA-4E59-B361-CA2ABACE2EAA}" presName="child" presStyleLbl="bgAccFollowNode1" presStyleIdx="5" presStyleCnt="8"/>
      <dgm:spPr/>
    </dgm:pt>
    <dgm:pt modelId="{F0988B4C-7B8E-4C08-BE26-049D5A1C506F}" type="pres">
      <dgm:prSet presAssocID="{82DE7D47-D1BA-4E59-B361-CA2ABACE2EAA}" presName="childTx" presStyleLbl="bgAccFollowNode1" presStyleIdx="5" presStyleCnt="8">
        <dgm:presLayoutVars>
          <dgm:bulletEnabled val="1"/>
        </dgm:presLayoutVars>
      </dgm:prSet>
      <dgm:spPr/>
    </dgm:pt>
    <dgm:pt modelId="{985D0F05-0A40-4F15-8D76-CBD433BB39FA}" type="pres">
      <dgm:prSet presAssocID="{5C2E62E1-1403-45CD-B00A-19CE535DF946}" presName="comp" presStyleCnt="0"/>
      <dgm:spPr/>
    </dgm:pt>
    <dgm:pt modelId="{7CECBCE6-61D1-44D5-BAA1-80ECE8E9F578}" type="pres">
      <dgm:prSet presAssocID="{5C2E62E1-1403-45CD-B00A-19CE535DF946}" presName="child" presStyleLbl="bgAccFollowNode1" presStyleIdx="6" presStyleCnt="8"/>
      <dgm:spPr/>
    </dgm:pt>
    <dgm:pt modelId="{B160A640-759B-4A42-9C41-425543D560F9}" type="pres">
      <dgm:prSet presAssocID="{5C2E62E1-1403-45CD-B00A-19CE535DF946}" presName="childTx" presStyleLbl="bgAccFollowNode1" presStyleIdx="6" presStyleCnt="8">
        <dgm:presLayoutVars>
          <dgm:bulletEnabled val="1"/>
        </dgm:presLayoutVars>
      </dgm:prSet>
      <dgm:spPr/>
    </dgm:pt>
    <dgm:pt modelId="{1B903465-EF60-4BF8-8B85-A822E4627704}" type="pres">
      <dgm:prSet presAssocID="{BDEF73D4-A90F-47F6-B3DA-2F04BE3F9A65}" presName="comp" presStyleCnt="0"/>
      <dgm:spPr/>
    </dgm:pt>
    <dgm:pt modelId="{8E90FD15-88E0-4BBF-A32D-3DD4F1311E2F}" type="pres">
      <dgm:prSet presAssocID="{BDEF73D4-A90F-47F6-B3DA-2F04BE3F9A65}" presName="child" presStyleLbl="bgAccFollowNode1" presStyleIdx="7" presStyleCnt="8"/>
      <dgm:spPr/>
    </dgm:pt>
    <dgm:pt modelId="{2134C435-CC64-4681-9A84-836C05B6021C}" type="pres">
      <dgm:prSet presAssocID="{BDEF73D4-A90F-47F6-B3DA-2F04BE3F9A65}" presName="childTx" presStyleLbl="bgAccFollowNode1" presStyleIdx="7" presStyleCnt="8">
        <dgm:presLayoutVars>
          <dgm:bulletEnabled val="1"/>
        </dgm:presLayoutVars>
      </dgm:prSet>
      <dgm:spPr/>
    </dgm:pt>
    <dgm:pt modelId="{230F3580-08E0-4C3E-8D2C-63C251CEBC97}" type="pres">
      <dgm:prSet presAssocID="{D8FC5610-3898-4562-A903-BD6F3DA6CF69}" presName="negSpace" presStyleCnt="0"/>
      <dgm:spPr/>
    </dgm:pt>
    <dgm:pt modelId="{2518DF80-CA43-4EFA-A570-D6C994F07512}" type="pres">
      <dgm:prSet presAssocID="{D8FC5610-3898-4562-A903-BD6F3DA6CF69}" presName="circle" presStyleLbl="node1" presStyleIdx="1" presStyleCnt="2"/>
      <dgm:spPr/>
    </dgm:pt>
  </dgm:ptLst>
  <dgm:cxnLst>
    <dgm:cxn modelId="{19A7BF02-4860-4999-8640-45ED22DA323A}" type="presOf" srcId="{76A93280-A4EB-4F31-BCFF-BD984FEDD50F}" destId="{FC1F2FE6-58F5-420D-9DE7-5BAB2796B2E2}" srcOrd="0" destOrd="0" presId="urn:microsoft.com/office/officeart/2005/8/layout/hList9"/>
    <dgm:cxn modelId="{217FAA03-637A-4189-B52F-673E37723342}" type="presOf" srcId="{59FEFAD5-1495-4377-AD68-9BA6E923FD01}" destId="{418B334F-4149-4042-A351-836568791CDB}" srcOrd="0" destOrd="0" presId="urn:microsoft.com/office/officeart/2005/8/layout/hList9"/>
    <dgm:cxn modelId="{46D92507-09F3-48E7-91C2-02DEF077520A}" type="presOf" srcId="{D8FC5610-3898-4562-A903-BD6F3DA6CF69}" destId="{2518DF80-CA43-4EFA-A570-D6C994F07512}" srcOrd="0" destOrd="0" presId="urn:microsoft.com/office/officeart/2005/8/layout/hList9"/>
    <dgm:cxn modelId="{E3C2D008-D84F-4C45-9646-713C11B648EB}" type="presOf" srcId="{D9F46F06-3DF2-4911-BCDA-55B38875805A}" destId="{0D82DEB6-674D-425E-9C14-81B86C0A54B4}" srcOrd="0" destOrd="0" presId="urn:microsoft.com/office/officeart/2005/8/layout/hList9"/>
    <dgm:cxn modelId="{B4712C0E-A30F-43CC-BC2E-1C5644020AC8}" srcId="{D9F46F06-3DF2-4911-BCDA-55B38875805A}" destId="{20BB34D1-39DB-4D4A-8F74-38BB6AD52986}" srcOrd="0" destOrd="0" parTransId="{8369DE2E-05BE-4F58-ACF4-FFA3BF09D772}" sibTransId="{84668B4B-C68E-4C7B-8232-D5A08E3BE881}"/>
    <dgm:cxn modelId="{3F5A0B10-5E21-40A2-8E6D-3C2AC124B109}" type="presOf" srcId="{7D8E1F04-2EC1-492B-95D5-816B90057241}" destId="{6B465FD3-423E-46A4-B126-2F4B3649D9B1}" srcOrd="1" destOrd="0" presId="urn:microsoft.com/office/officeart/2005/8/layout/hList9"/>
    <dgm:cxn modelId="{D2008F22-9182-435A-BD07-E5AA242BB3BC}" type="presOf" srcId="{82DE7D47-D1BA-4E59-B361-CA2ABACE2EAA}" destId="{EED1BF07-D58F-4D25-83B2-A74ACCD15F57}" srcOrd="0" destOrd="0" presId="urn:microsoft.com/office/officeart/2005/8/layout/hList9"/>
    <dgm:cxn modelId="{514A5D27-47D6-4F4C-868C-C708A4F46ED4}" type="presOf" srcId="{59FEFAD5-1495-4377-AD68-9BA6E923FD01}" destId="{E54DFBF4-6BD4-448E-81F6-781331D644B1}" srcOrd="1" destOrd="0" presId="urn:microsoft.com/office/officeart/2005/8/layout/hList9"/>
    <dgm:cxn modelId="{D1228834-4940-4BE8-8A4F-193BA215C362}" type="presOf" srcId="{76A93280-A4EB-4F31-BCFF-BD984FEDD50F}" destId="{D67FA1D0-5919-4B16-8C64-A2C6C1973777}" srcOrd="1" destOrd="0" presId="urn:microsoft.com/office/officeart/2005/8/layout/hList9"/>
    <dgm:cxn modelId="{9E9B593A-9209-49CD-BE0A-49F0528C6831}" type="presOf" srcId="{82DE7D47-D1BA-4E59-B361-CA2ABACE2EAA}" destId="{F0988B4C-7B8E-4C08-BE26-049D5A1C506F}" srcOrd="1" destOrd="0" presId="urn:microsoft.com/office/officeart/2005/8/layout/hList9"/>
    <dgm:cxn modelId="{3167943C-B617-47EE-AB4E-F103014F0B0F}" srcId="{6DD46BDD-CA72-48F2-BE8C-F82CCFFB0DBE}" destId="{D9F46F06-3DF2-4911-BCDA-55B38875805A}" srcOrd="0" destOrd="0" parTransId="{29669FA9-BCDB-4E04-BCBD-ADB6BBFECA77}" sibTransId="{A2AB0762-8DE6-4EC9-8643-86B41C470FE8}"/>
    <dgm:cxn modelId="{6A9F223E-BB38-4432-84A0-D9E957472AD4}" srcId="{D9F46F06-3DF2-4911-BCDA-55B38875805A}" destId="{59FEFAD5-1495-4377-AD68-9BA6E923FD01}" srcOrd="3" destOrd="0" parTransId="{D712E933-4B77-4FBF-9B97-C7E774E4C9D4}" sibTransId="{181845E9-0EAB-4388-8B02-A7C28EF77CD4}"/>
    <dgm:cxn modelId="{BAD02640-4046-48F5-92F4-C61D2B4BF085}" type="presOf" srcId="{5C2E62E1-1403-45CD-B00A-19CE535DF946}" destId="{B160A640-759B-4A42-9C41-425543D560F9}" srcOrd="1" destOrd="0" presId="urn:microsoft.com/office/officeart/2005/8/layout/hList9"/>
    <dgm:cxn modelId="{5776125C-BA47-4DB3-9E56-C678CA0325CB}" type="presOf" srcId="{20BB34D1-39DB-4D4A-8F74-38BB6AD52986}" destId="{A40B6350-F943-41DE-88CA-6BB1201D312F}" srcOrd="0" destOrd="0" presId="urn:microsoft.com/office/officeart/2005/8/layout/hList9"/>
    <dgm:cxn modelId="{48D50064-F6E3-4849-BB22-F8FEC72D1FB5}" srcId="{D9F46F06-3DF2-4911-BCDA-55B38875805A}" destId="{7D8E1F04-2EC1-492B-95D5-816B90057241}" srcOrd="2" destOrd="0" parTransId="{BA811E1A-C0E6-4424-8694-357D9968236A}" sibTransId="{92F21B56-22F8-4FB6-A393-4142B762765A}"/>
    <dgm:cxn modelId="{FE330E5A-EA72-4133-BB4C-B1C3A357F977}" srcId="{D9F46F06-3DF2-4911-BCDA-55B38875805A}" destId="{76A93280-A4EB-4F31-BCFF-BD984FEDD50F}" srcOrd="1" destOrd="0" parTransId="{1C92D782-B050-4892-9519-839E2BD7B42C}" sibTransId="{8240E23B-34F6-439D-92CA-C802127A8D7A}"/>
    <dgm:cxn modelId="{4676E083-2700-4795-A813-45405EB1FF52}" srcId="{6DD46BDD-CA72-48F2-BE8C-F82CCFFB0DBE}" destId="{D8FC5610-3898-4562-A903-BD6F3DA6CF69}" srcOrd="1" destOrd="0" parTransId="{363A8C60-CC8B-4A97-9DB3-77D22A0D0C49}" sibTransId="{5AE2A356-4C4D-431C-9D04-8B80B25413E5}"/>
    <dgm:cxn modelId="{AFAC5088-2219-408A-9776-37BACE09AFE6}" type="presOf" srcId="{BDEF73D4-A90F-47F6-B3DA-2F04BE3F9A65}" destId="{8E90FD15-88E0-4BBF-A32D-3DD4F1311E2F}" srcOrd="0" destOrd="0" presId="urn:microsoft.com/office/officeart/2005/8/layout/hList9"/>
    <dgm:cxn modelId="{03C54D89-F077-417B-BE1A-25171ECDBA88}" srcId="{D8FC5610-3898-4562-A903-BD6F3DA6CF69}" destId="{BDEF73D4-A90F-47F6-B3DA-2F04BE3F9A65}" srcOrd="3" destOrd="0" parTransId="{750E37C7-4809-437E-B264-95D9E7B43C5C}" sibTransId="{12FD805F-A963-4162-926A-F9804E7816BA}"/>
    <dgm:cxn modelId="{01923391-779E-4964-AE54-107B62209B7B}" type="presOf" srcId="{6DD46BDD-CA72-48F2-BE8C-F82CCFFB0DBE}" destId="{E6A0252F-27F3-486D-A278-6B92C212A3A8}" srcOrd="0" destOrd="0" presId="urn:microsoft.com/office/officeart/2005/8/layout/hList9"/>
    <dgm:cxn modelId="{2901B29A-F062-4CBE-8B06-5E5D35CE743A}" type="presOf" srcId="{5C2E62E1-1403-45CD-B00A-19CE535DF946}" destId="{7CECBCE6-61D1-44D5-BAA1-80ECE8E9F578}" srcOrd="0" destOrd="0" presId="urn:microsoft.com/office/officeart/2005/8/layout/hList9"/>
    <dgm:cxn modelId="{875555AF-CA8B-4AFE-A6B7-3F4465221C97}" type="presOf" srcId="{A7DD8379-771D-49D5-B4B6-C11A31BBB56A}" destId="{7FFBCDDD-B00A-4BA8-8ADF-9DC37CB99996}" srcOrd="0" destOrd="0" presId="urn:microsoft.com/office/officeart/2005/8/layout/hList9"/>
    <dgm:cxn modelId="{8D4A74BD-0C6E-4A29-8A1B-8253B76608B2}" srcId="{D8FC5610-3898-4562-A903-BD6F3DA6CF69}" destId="{A7DD8379-771D-49D5-B4B6-C11A31BBB56A}" srcOrd="0" destOrd="0" parTransId="{0B19244D-3C32-4E60-9E2E-00B7CE0082EB}" sibTransId="{15F7A114-8617-4D09-8B60-367816E92F8F}"/>
    <dgm:cxn modelId="{21FE6DC7-5F6F-4FF8-B0C4-8D7F8A76E9BF}" type="presOf" srcId="{A7DD8379-771D-49D5-B4B6-C11A31BBB56A}" destId="{47E0465A-EF86-488A-B4C6-C29755B5BE61}" srcOrd="1" destOrd="0" presId="urn:microsoft.com/office/officeart/2005/8/layout/hList9"/>
    <dgm:cxn modelId="{834B86CB-DE42-43CD-83DC-932EBE0D87AF}" srcId="{D8FC5610-3898-4562-A903-BD6F3DA6CF69}" destId="{82DE7D47-D1BA-4E59-B361-CA2ABACE2EAA}" srcOrd="1" destOrd="0" parTransId="{C52F8A1B-113A-4D30-8213-61F9BB506ABD}" sibTransId="{B40BEF04-9AE4-4445-A2EE-81C5B4E33F66}"/>
    <dgm:cxn modelId="{3CE9D6CB-191F-408E-91CC-1F7FE56A5047}" type="presOf" srcId="{7D8E1F04-2EC1-492B-95D5-816B90057241}" destId="{DED3BFC3-544F-42E5-9E1A-77C53311601F}" srcOrd="0" destOrd="0" presId="urn:microsoft.com/office/officeart/2005/8/layout/hList9"/>
    <dgm:cxn modelId="{175558D3-18E1-45E2-851F-B338D73A0E1C}" type="presOf" srcId="{20BB34D1-39DB-4D4A-8F74-38BB6AD52986}" destId="{6C5D3B8C-8A0C-4B1F-9A82-E2BB97071881}" srcOrd="1" destOrd="0" presId="urn:microsoft.com/office/officeart/2005/8/layout/hList9"/>
    <dgm:cxn modelId="{D5BE0BD8-37EB-4086-BEB5-392BA869D84A}" type="presOf" srcId="{BDEF73D4-A90F-47F6-B3DA-2F04BE3F9A65}" destId="{2134C435-CC64-4681-9A84-836C05B6021C}" srcOrd="1" destOrd="0" presId="urn:microsoft.com/office/officeart/2005/8/layout/hList9"/>
    <dgm:cxn modelId="{9BDBEAE5-E1B1-48A7-BFAA-1A87CC3DA916}" srcId="{D8FC5610-3898-4562-A903-BD6F3DA6CF69}" destId="{5C2E62E1-1403-45CD-B00A-19CE535DF946}" srcOrd="2" destOrd="0" parTransId="{EE0448C6-4814-4B68-ACC1-347848103E0C}" sibTransId="{6BC58D2C-77DC-4035-AD05-0A299B3D518A}"/>
    <dgm:cxn modelId="{FE1B0D46-022A-4604-9E75-40EAEADBBA52}" type="presParOf" srcId="{E6A0252F-27F3-486D-A278-6B92C212A3A8}" destId="{5071D52C-AA9E-4418-938D-D9AD58968FE7}" srcOrd="0" destOrd="0" presId="urn:microsoft.com/office/officeart/2005/8/layout/hList9"/>
    <dgm:cxn modelId="{3663F3B5-F24D-43A9-9A2E-699309DDB9AD}" type="presParOf" srcId="{E6A0252F-27F3-486D-A278-6B92C212A3A8}" destId="{FFEF8555-8D54-4A33-94C4-F0131C0452B0}" srcOrd="1" destOrd="0" presId="urn:microsoft.com/office/officeart/2005/8/layout/hList9"/>
    <dgm:cxn modelId="{8122DDC6-99C6-4F78-AA48-E3DE80E4327A}" type="presParOf" srcId="{FFEF8555-8D54-4A33-94C4-F0131C0452B0}" destId="{2632CC26-A159-4F77-B9CB-DD0FCE2A5829}" srcOrd="0" destOrd="0" presId="urn:microsoft.com/office/officeart/2005/8/layout/hList9"/>
    <dgm:cxn modelId="{F583D60F-2896-40D1-B1A6-AC1DBE3F27A8}" type="presParOf" srcId="{FFEF8555-8D54-4A33-94C4-F0131C0452B0}" destId="{F09D65A3-FDB3-4381-9285-A7B1A6BBA703}" srcOrd="1" destOrd="0" presId="urn:microsoft.com/office/officeart/2005/8/layout/hList9"/>
    <dgm:cxn modelId="{E3B82652-BA89-4BF0-BDE8-207CACA094AD}" type="presParOf" srcId="{F09D65A3-FDB3-4381-9285-A7B1A6BBA703}" destId="{A40B6350-F943-41DE-88CA-6BB1201D312F}" srcOrd="0" destOrd="0" presId="urn:microsoft.com/office/officeart/2005/8/layout/hList9"/>
    <dgm:cxn modelId="{F24594D3-0E9E-42A4-B0A9-F39BFE8EA877}" type="presParOf" srcId="{F09D65A3-FDB3-4381-9285-A7B1A6BBA703}" destId="{6C5D3B8C-8A0C-4B1F-9A82-E2BB97071881}" srcOrd="1" destOrd="0" presId="urn:microsoft.com/office/officeart/2005/8/layout/hList9"/>
    <dgm:cxn modelId="{765F3D42-193B-4B3C-9CEA-6B32DF9FE40A}" type="presParOf" srcId="{FFEF8555-8D54-4A33-94C4-F0131C0452B0}" destId="{4202656E-8773-4CA9-B60F-C6D15F79706B}" srcOrd="2" destOrd="0" presId="urn:microsoft.com/office/officeart/2005/8/layout/hList9"/>
    <dgm:cxn modelId="{3BE414CB-5837-4A74-8F19-B9C0B7657425}" type="presParOf" srcId="{4202656E-8773-4CA9-B60F-C6D15F79706B}" destId="{FC1F2FE6-58F5-420D-9DE7-5BAB2796B2E2}" srcOrd="0" destOrd="0" presId="urn:microsoft.com/office/officeart/2005/8/layout/hList9"/>
    <dgm:cxn modelId="{7E80DAA4-675B-4681-BA31-6C88631EBF22}" type="presParOf" srcId="{4202656E-8773-4CA9-B60F-C6D15F79706B}" destId="{D67FA1D0-5919-4B16-8C64-A2C6C1973777}" srcOrd="1" destOrd="0" presId="urn:microsoft.com/office/officeart/2005/8/layout/hList9"/>
    <dgm:cxn modelId="{AB734F2A-71E0-4300-9111-AE41D229ECBE}" type="presParOf" srcId="{FFEF8555-8D54-4A33-94C4-F0131C0452B0}" destId="{9B6DD63A-36B0-4775-9DA4-4773BF8A6466}" srcOrd="3" destOrd="0" presId="urn:microsoft.com/office/officeart/2005/8/layout/hList9"/>
    <dgm:cxn modelId="{8A633084-211F-42CE-A02F-E50E1AA2DA95}" type="presParOf" srcId="{9B6DD63A-36B0-4775-9DA4-4773BF8A6466}" destId="{DED3BFC3-544F-42E5-9E1A-77C53311601F}" srcOrd="0" destOrd="0" presId="urn:microsoft.com/office/officeart/2005/8/layout/hList9"/>
    <dgm:cxn modelId="{4F11738F-3166-4B39-9B93-D0658B8BBDEC}" type="presParOf" srcId="{9B6DD63A-36B0-4775-9DA4-4773BF8A6466}" destId="{6B465FD3-423E-46A4-B126-2F4B3649D9B1}" srcOrd="1" destOrd="0" presId="urn:microsoft.com/office/officeart/2005/8/layout/hList9"/>
    <dgm:cxn modelId="{36BC095B-C043-4710-809B-4D0D3043E834}" type="presParOf" srcId="{FFEF8555-8D54-4A33-94C4-F0131C0452B0}" destId="{70521F27-EF95-47C3-9F22-9C33838FAA6F}" srcOrd="4" destOrd="0" presId="urn:microsoft.com/office/officeart/2005/8/layout/hList9"/>
    <dgm:cxn modelId="{DB889A62-9E95-4700-9FDE-83F69F4B9219}" type="presParOf" srcId="{70521F27-EF95-47C3-9F22-9C33838FAA6F}" destId="{418B334F-4149-4042-A351-836568791CDB}" srcOrd="0" destOrd="0" presId="urn:microsoft.com/office/officeart/2005/8/layout/hList9"/>
    <dgm:cxn modelId="{168E891D-3984-4801-8336-264429E361E8}" type="presParOf" srcId="{70521F27-EF95-47C3-9F22-9C33838FAA6F}" destId="{E54DFBF4-6BD4-448E-81F6-781331D644B1}" srcOrd="1" destOrd="0" presId="urn:microsoft.com/office/officeart/2005/8/layout/hList9"/>
    <dgm:cxn modelId="{DC8064F3-37E6-473D-825D-B4FE5DE9E910}" type="presParOf" srcId="{E6A0252F-27F3-486D-A278-6B92C212A3A8}" destId="{F17A6DAB-1E58-429F-9DD7-50E4A0208591}" srcOrd="2" destOrd="0" presId="urn:microsoft.com/office/officeart/2005/8/layout/hList9"/>
    <dgm:cxn modelId="{DC3784CD-14A8-44AD-BF64-99822884F20A}" type="presParOf" srcId="{E6A0252F-27F3-486D-A278-6B92C212A3A8}" destId="{0D82DEB6-674D-425E-9C14-81B86C0A54B4}" srcOrd="3" destOrd="0" presId="urn:microsoft.com/office/officeart/2005/8/layout/hList9"/>
    <dgm:cxn modelId="{950C433E-1E77-4C3C-B677-545EAB858F1C}" type="presParOf" srcId="{E6A0252F-27F3-486D-A278-6B92C212A3A8}" destId="{2D8D3251-0350-4344-BA0C-FE8B1C9F6531}" srcOrd="4" destOrd="0" presId="urn:microsoft.com/office/officeart/2005/8/layout/hList9"/>
    <dgm:cxn modelId="{CC3F8541-6AF8-4123-99C7-0C68B4A2647C}" type="presParOf" srcId="{E6A0252F-27F3-486D-A278-6B92C212A3A8}" destId="{89065BC9-C7DE-4A6E-83CF-F45A6BD1CF92}" srcOrd="5" destOrd="0" presId="urn:microsoft.com/office/officeart/2005/8/layout/hList9"/>
    <dgm:cxn modelId="{7F80633B-2E00-486F-A49F-7F1CED0FB310}" type="presParOf" srcId="{E6A0252F-27F3-486D-A278-6B92C212A3A8}" destId="{9E863EE2-5F29-4FCF-879E-F83626B5334D}" srcOrd="6" destOrd="0" presId="urn:microsoft.com/office/officeart/2005/8/layout/hList9"/>
    <dgm:cxn modelId="{E1133432-7404-45CF-A1FF-DAEE325BEDD9}" type="presParOf" srcId="{9E863EE2-5F29-4FCF-879E-F83626B5334D}" destId="{087939FA-F74E-4918-A009-A7DBEE2A184D}" srcOrd="0" destOrd="0" presId="urn:microsoft.com/office/officeart/2005/8/layout/hList9"/>
    <dgm:cxn modelId="{00895F34-1371-4B89-864B-3FC2C7178722}" type="presParOf" srcId="{9E863EE2-5F29-4FCF-879E-F83626B5334D}" destId="{9786080E-37A0-400B-9482-48F2EF7F4F7D}" srcOrd="1" destOrd="0" presId="urn:microsoft.com/office/officeart/2005/8/layout/hList9"/>
    <dgm:cxn modelId="{773CBF24-77BA-4A98-AB6B-B24BB21A8DB5}" type="presParOf" srcId="{9786080E-37A0-400B-9482-48F2EF7F4F7D}" destId="{7FFBCDDD-B00A-4BA8-8ADF-9DC37CB99996}" srcOrd="0" destOrd="0" presId="urn:microsoft.com/office/officeart/2005/8/layout/hList9"/>
    <dgm:cxn modelId="{58B5BE6F-13BD-4DE4-9CD2-D21288B279AE}" type="presParOf" srcId="{9786080E-37A0-400B-9482-48F2EF7F4F7D}" destId="{47E0465A-EF86-488A-B4C6-C29755B5BE61}" srcOrd="1" destOrd="0" presId="urn:microsoft.com/office/officeart/2005/8/layout/hList9"/>
    <dgm:cxn modelId="{238B6808-4F1B-40C0-BBC8-EBE7862342B5}" type="presParOf" srcId="{9E863EE2-5F29-4FCF-879E-F83626B5334D}" destId="{04EF1C77-9E25-4E15-B712-C5823488DB23}" srcOrd="2" destOrd="0" presId="urn:microsoft.com/office/officeart/2005/8/layout/hList9"/>
    <dgm:cxn modelId="{E33B2555-EA37-4AE9-BF4A-991D382EDCFC}" type="presParOf" srcId="{04EF1C77-9E25-4E15-B712-C5823488DB23}" destId="{EED1BF07-D58F-4D25-83B2-A74ACCD15F57}" srcOrd="0" destOrd="0" presId="urn:microsoft.com/office/officeart/2005/8/layout/hList9"/>
    <dgm:cxn modelId="{DCF3A755-421A-488E-AD8B-62388EAB8252}" type="presParOf" srcId="{04EF1C77-9E25-4E15-B712-C5823488DB23}" destId="{F0988B4C-7B8E-4C08-BE26-049D5A1C506F}" srcOrd="1" destOrd="0" presId="urn:microsoft.com/office/officeart/2005/8/layout/hList9"/>
    <dgm:cxn modelId="{A235659A-3DE0-45E9-A409-C3125FADB02D}" type="presParOf" srcId="{9E863EE2-5F29-4FCF-879E-F83626B5334D}" destId="{985D0F05-0A40-4F15-8D76-CBD433BB39FA}" srcOrd="3" destOrd="0" presId="urn:microsoft.com/office/officeart/2005/8/layout/hList9"/>
    <dgm:cxn modelId="{8E55D091-F5DE-4509-9F74-8B87D54E5D8E}" type="presParOf" srcId="{985D0F05-0A40-4F15-8D76-CBD433BB39FA}" destId="{7CECBCE6-61D1-44D5-BAA1-80ECE8E9F578}" srcOrd="0" destOrd="0" presId="urn:microsoft.com/office/officeart/2005/8/layout/hList9"/>
    <dgm:cxn modelId="{2E06F235-FAD5-4444-A532-6C7A035DBE5C}" type="presParOf" srcId="{985D0F05-0A40-4F15-8D76-CBD433BB39FA}" destId="{B160A640-759B-4A42-9C41-425543D560F9}" srcOrd="1" destOrd="0" presId="urn:microsoft.com/office/officeart/2005/8/layout/hList9"/>
    <dgm:cxn modelId="{7995C611-C390-4516-BAEF-04C7149D39BF}" type="presParOf" srcId="{9E863EE2-5F29-4FCF-879E-F83626B5334D}" destId="{1B903465-EF60-4BF8-8B85-A822E4627704}" srcOrd="4" destOrd="0" presId="urn:microsoft.com/office/officeart/2005/8/layout/hList9"/>
    <dgm:cxn modelId="{9905A538-97CD-4E00-87D9-98676F01BC81}" type="presParOf" srcId="{1B903465-EF60-4BF8-8B85-A822E4627704}" destId="{8E90FD15-88E0-4BBF-A32D-3DD4F1311E2F}" srcOrd="0" destOrd="0" presId="urn:microsoft.com/office/officeart/2005/8/layout/hList9"/>
    <dgm:cxn modelId="{81581A2E-A18E-4DA0-844C-28B380CE1703}" type="presParOf" srcId="{1B903465-EF60-4BF8-8B85-A822E4627704}" destId="{2134C435-CC64-4681-9A84-836C05B6021C}" srcOrd="1" destOrd="0" presId="urn:microsoft.com/office/officeart/2005/8/layout/hList9"/>
    <dgm:cxn modelId="{3EA8E88A-DBEE-4D71-AF13-61518DD0552D}" type="presParOf" srcId="{E6A0252F-27F3-486D-A278-6B92C212A3A8}" destId="{230F3580-08E0-4C3E-8D2C-63C251CEBC97}" srcOrd="7" destOrd="0" presId="urn:microsoft.com/office/officeart/2005/8/layout/hList9"/>
    <dgm:cxn modelId="{7FD8BF2C-28C6-4C2A-B042-0EE03D5C4DB6}" type="presParOf" srcId="{E6A0252F-27F3-486D-A278-6B92C212A3A8}" destId="{2518DF80-CA43-4EFA-A570-D6C994F07512}" srcOrd="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0B6350-F943-41DE-88CA-6BB1201D312F}">
      <dsp:nvSpPr>
        <dsp:cNvPr id="0" name=""/>
        <dsp:cNvSpPr/>
      </dsp:nvSpPr>
      <dsp:spPr>
        <a:xfrm>
          <a:off x="783778" y="485484"/>
          <a:ext cx="1467863" cy="979065"/>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0" tIns="92456" rIns="92456" bIns="92456" numCol="1" spcCol="1270" anchor="ctr" anchorCtr="0">
          <a:noAutofit/>
        </a:bodyPr>
        <a:lstStyle/>
        <a:p>
          <a:pPr marL="0" lvl="0" indent="0" algn="l" defTabSz="577850">
            <a:lnSpc>
              <a:spcPct val="90000"/>
            </a:lnSpc>
            <a:spcBef>
              <a:spcPct val="0"/>
            </a:spcBef>
            <a:spcAft>
              <a:spcPct val="35000"/>
            </a:spcAft>
            <a:buNone/>
          </a:pPr>
          <a:r>
            <a:rPr lang="en-US" sz="1300" kern="1200" dirty="0"/>
            <a:t>Establish presence</a:t>
          </a:r>
        </a:p>
      </dsp:txBody>
      <dsp:txXfrm>
        <a:off x="1018636" y="485484"/>
        <a:ext cx="1233005" cy="979065"/>
      </dsp:txXfrm>
    </dsp:sp>
    <dsp:sp modelId="{FC1F2FE6-58F5-420D-9DE7-5BAB2796B2E2}">
      <dsp:nvSpPr>
        <dsp:cNvPr id="0" name=""/>
        <dsp:cNvSpPr/>
      </dsp:nvSpPr>
      <dsp:spPr>
        <a:xfrm>
          <a:off x="783778" y="1464549"/>
          <a:ext cx="1467863" cy="979065"/>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0" tIns="92456" rIns="92456" bIns="92456" numCol="1" spcCol="1270" anchor="ctr" anchorCtr="0">
          <a:noAutofit/>
        </a:bodyPr>
        <a:lstStyle/>
        <a:p>
          <a:pPr marL="0" lvl="0" indent="0" algn="l" defTabSz="577850">
            <a:lnSpc>
              <a:spcPct val="90000"/>
            </a:lnSpc>
            <a:spcBef>
              <a:spcPct val="0"/>
            </a:spcBef>
            <a:spcAft>
              <a:spcPct val="35000"/>
            </a:spcAft>
            <a:buNone/>
          </a:pPr>
          <a:r>
            <a:rPr lang="en-US" sz="1300" kern="1200" dirty="0"/>
            <a:t>Intro self and TU VSP</a:t>
          </a:r>
        </a:p>
      </dsp:txBody>
      <dsp:txXfrm>
        <a:off x="1018636" y="1464549"/>
        <a:ext cx="1233005" cy="979065"/>
      </dsp:txXfrm>
    </dsp:sp>
    <dsp:sp modelId="{DED3BFC3-544F-42E5-9E1A-77C53311601F}">
      <dsp:nvSpPr>
        <dsp:cNvPr id="0" name=""/>
        <dsp:cNvSpPr/>
      </dsp:nvSpPr>
      <dsp:spPr>
        <a:xfrm>
          <a:off x="783778" y="2443615"/>
          <a:ext cx="1467863" cy="979065"/>
        </a:xfrm>
        <a:prstGeom prst="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0" tIns="92456" rIns="92456" bIns="92456" numCol="1" spcCol="1270" anchor="ctr" anchorCtr="0">
          <a:noAutofit/>
        </a:bodyPr>
        <a:lstStyle/>
        <a:p>
          <a:pPr marL="0" lvl="0" indent="0" algn="l" defTabSz="577850">
            <a:lnSpc>
              <a:spcPct val="90000"/>
            </a:lnSpc>
            <a:spcBef>
              <a:spcPct val="0"/>
            </a:spcBef>
            <a:spcAft>
              <a:spcPct val="35000"/>
            </a:spcAft>
            <a:buNone/>
          </a:pPr>
          <a:r>
            <a:rPr lang="en-US" sz="1300" kern="1200" dirty="0"/>
            <a:t>Set meeting to determine alliance viability</a:t>
          </a:r>
        </a:p>
      </dsp:txBody>
      <dsp:txXfrm>
        <a:off x="1018636" y="2443615"/>
        <a:ext cx="1233005" cy="979065"/>
      </dsp:txXfrm>
    </dsp:sp>
    <dsp:sp modelId="{418B334F-4149-4042-A351-836568791CDB}">
      <dsp:nvSpPr>
        <dsp:cNvPr id="0" name=""/>
        <dsp:cNvSpPr/>
      </dsp:nvSpPr>
      <dsp:spPr>
        <a:xfrm>
          <a:off x="783778" y="3422680"/>
          <a:ext cx="1467863" cy="979065"/>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0" tIns="92456" rIns="92456" bIns="92456" numCol="1" spcCol="1270" anchor="ctr" anchorCtr="0">
          <a:noAutofit/>
        </a:bodyPr>
        <a:lstStyle/>
        <a:p>
          <a:pPr marL="0" lvl="0" indent="0" algn="l" defTabSz="577850">
            <a:lnSpc>
              <a:spcPct val="90000"/>
            </a:lnSpc>
            <a:spcBef>
              <a:spcPct val="0"/>
            </a:spcBef>
            <a:spcAft>
              <a:spcPct val="35000"/>
            </a:spcAft>
            <a:buNone/>
          </a:pPr>
          <a:r>
            <a:rPr lang="en-US" sz="1300" kern="1200" dirty="0"/>
            <a:t>Come prepared with offerings and potential schedule</a:t>
          </a:r>
        </a:p>
      </dsp:txBody>
      <dsp:txXfrm>
        <a:off x="1018636" y="3422680"/>
        <a:ext cx="1233005" cy="979065"/>
      </dsp:txXfrm>
    </dsp:sp>
    <dsp:sp modelId="{0D82DEB6-674D-425E-9C14-81B86C0A54B4}">
      <dsp:nvSpPr>
        <dsp:cNvPr id="0" name=""/>
        <dsp:cNvSpPr/>
      </dsp:nvSpPr>
      <dsp:spPr>
        <a:xfrm>
          <a:off x="917" y="94054"/>
          <a:ext cx="978575" cy="978575"/>
        </a:xfrm>
        <a:prstGeom prst="ellipse">
          <a:avLst/>
        </a:prstGeom>
        <a:gradFill rotWithShape="0">
          <a:gsLst>
            <a:gs pos="0">
              <a:schemeClr val="accent2">
                <a:lumMod val="75000"/>
              </a:schemeClr>
            </a:gs>
            <a:gs pos="50000">
              <a:schemeClr val="accent2">
                <a:lumMod val="50000"/>
              </a:schemeClr>
            </a:gs>
            <a:gs pos="100000">
              <a:schemeClr val="accent6">
                <a:lumMod val="5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000250">
            <a:lnSpc>
              <a:spcPct val="90000"/>
            </a:lnSpc>
            <a:spcBef>
              <a:spcPct val="0"/>
            </a:spcBef>
            <a:spcAft>
              <a:spcPct val="35000"/>
            </a:spcAft>
            <a:buNone/>
          </a:pPr>
          <a:r>
            <a:rPr lang="en-US" sz="4500" kern="1200" dirty="0"/>
            <a:t>RT</a:t>
          </a:r>
        </a:p>
      </dsp:txBody>
      <dsp:txXfrm>
        <a:off x="144226" y="237363"/>
        <a:ext cx="691957" cy="691957"/>
      </dsp:txXfrm>
    </dsp:sp>
    <dsp:sp modelId="{7FFBCDDD-B00A-4BA8-8ADF-9DC37CB99996}">
      <dsp:nvSpPr>
        <dsp:cNvPr id="0" name=""/>
        <dsp:cNvSpPr/>
      </dsp:nvSpPr>
      <dsp:spPr>
        <a:xfrm>
          <a:off x="3230218" y="485484"/>
          <a:ext cx="1467863" cy="979065"/>
        </a:xfrm>
        <a:prstGeom prst="rect">
          <a:avLst/>
        </a:prstGeom>
        <a:solidFill>
          <a:schemeClr val="accent6">
            <a:tint val="40000"/>
            <a:alpha val="90000"/>
            <a:hueOff val="0"/>
            <a:satOff val="0"/>
            <a:lumOff val="0"/>
            <a:alphaOff val="0"/>
          </a:schemeClr>
        </a:solidFill>
        <a:ln w="6350" cap="flat" cmpd="sng" algn="ctr">
          <a:solidFill>
            <a:schemeClr val="accent6">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0" tIns="92456" rIns="92456" bIns="92456" numCol="1" spcCol="1270" anchor="ctr" anchorCtr="0">
          <a:noAutofit/>
        </a:bodyPr>
        <a:lstStyle/>
        <a:p>
          <a:pPr marL="0" lvl="0" indent="0" algn="l" defTabSz="577850">
            <a:lnSpc>
              <a:spcPct val="90000"/>
            </a:lnSpc>
            <a:spcBef>
              <a:spcPct val="0"/>
            </a:spcBef>
            <a:spcAft>
              <a:spcPct val="35000"/>
            </a:spcAft>
            <a:buNone/>
          </a:pPr>
          <a:r>
            <a:rPr lang="en-US" sz="1300" kern="1200" dirty="0"/>
            <a:t>Determine if no RT’s what possible COA </a:t>
          </a:r>
        </a:p>
      </dsp:txBody>
      <dsp:txXfrm>
        <a:off x="3465076" y="485484"/>
        <a:ext cx="1233005" cy="979065"/>
      </dsp:txXfrm>
    </dsp:sp>
    <dsp:sp modelId="{EED1BF07-D58F-4D25-83B2-A74ACCD15F57}">
      <dsp:nvSpPr>
        <dsp:cNvPr id="0" name=""/>
        <dsp:cNvSpPr/>
      </dsp:nvSpPr>
      <dsp:spPr>
        <a:xfrm>
          <a:off x="3230218" y="1464549"/>
          <a:ext cx="1467863" cy="979065"/>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0" tIns="92456" rIns="92456" bIns="92456" numCol="1" spcCol="1270" anchor="ctr" anchorCtr="0">
          <a:noAutofit/>
        </a:bodyPr>
        <a:lstStyle/>
        <a:p>
          <a:pPr marL="0" lvl="0" indent="0" algn="l" defTabSz="577850">
            <a:lnSpc>
              <a:spcPct val="90000"/>
            </a:lnSpc>
            <a:spcBef>
              <a:spcPct val="0"/>
            </a:spcBef>
            <a:spcAft>
              <a:spcPct val="35000"/>
            </a:spcAft>
            <a:buNone/>
          </a:pPr>
          <a:r>
            <a:rPr lang="en-US" sz="1300" kern="1200" dirty="0"/>
            <a:t>Intro self and TU VSP</a:t>
          </a:r>
        </a:p>
      </dsp:txBody>
      <dsp:txXfrm>
        <a:off x="3465076" y="1464549"/>
        <a:ext cx="1233005" cy="979065"/>
      </dsp:txXfrm>
    </dsp:sp>
    <dsp:sp modelId="{7CECBCE6-61D1-44D5-BAA1-80ECE8E9F578}">
      <dsp:nvSpPr>
        <dsp:cNvPr id="0" name=""/>
        <dsp:cNvSpPr/>
      </dsp:nvSpPr>
      <dsp:spPr>
        <a:xfrm>
          <a:off x="3230218" y="2443615"/>
          <a:ext cx="1467863" cy="979065"/>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0" tIns="92456" rIns="92456" bIns="92456" numCol="1" spcCol="1270" anchor="ctr" anchorCtr="0">
          <a:noAutofit/>
        </a:bodyPr>
        <a:lstStyle/>
        <a:p>
          <a:pPr marL="0" lvl="0" indent="0" algn="l" defTabSz="577850">
            <a:lnSpc>
              <a:spcPct val="90000"/>
            </a:lnSpc>
            <a:spcBef>
              <a:spcPct val="0"/>
            </a:spcBef>
            <a:spcAft>
              <a:spcPct val="35000"/>
            </a:spcAft>
            <a:buNone/>
          </a:pPr>
          <a:r>
            <a:rPr lang="en-US" sz="1300" kern="1200" dirty="0"/>
            <a:t>Set meeting and determine alliance viability</a:t>
          </a:r>
        </a:p>
      </dsp:txBody>
      <dsp:txXfrm>
        <a:off x="3465076" y="2443615"/>
        <a:ext cx="1233005" cy="979065"/>
      </dsp:txXfrm>
    </dsp:sp>
    <dsp:sp modelId="{8E90FD15-88E0-4BBF-A32D-3DD4F1311E2F}">
      <dsp:nvSpPr>
        <dsp:cNvPr id="0" name=""/>
        <dsp:cNvSpPr/>
      </dsp:nvSpPr>
      <dsp:spPr>
        <a:xfrm>
          <a:off x="3230218" y="3422680"/>
          <a:ext cx="1467863" cy="979065"/>
        </a:xfrm>
        <a:prstGeom prst="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0" tIns="92456" rIns="92456" bIns="92456" numCol="1" spcCol="1270" anchor="ctr" anchorCtr="0">
          <a:noAutofit/>
        </a:bodyPr>
        <a:lstStyle/>
        <a:p>
          <a:pPr marL="0" lvl="0" indent="0" algn="l" defTabSz="577850">
            <a:lnSpc>
              <a:spcPct val="90000"/>
            </a:lnSpc>
            <a:spcBef>
              <a:spcPct val="0"/>
            </a:spcBef>
            <a:spcAft>
              <a:spcPct val="35000"/>
            </a:spcAft>
            <a:buNone/>
          </a:pPr>
          <a:r>
            <a:rPr lang="en-US" sz="1300" kern="1200" dirty="0"/>
            <a:t>Come prepared with offerings, and potential schedule</a:t>
          </a:r>
        </a:p>
      </dsp:txBody>
      <dsp:txXfrm>
        <a:off x="3465076" y="3422680"/>
        <a:ext cx="1233005" cy="979065"/>
      </dsp:txXfrm>
    </dsp:sp>
    <dsp:sp modelId="{2518DF80-CA43-4EFA-A570-D6C994F07512}">
      <dsp:nvSpPr>
        <dsp:cNvPr id="0" name=""/>
        <dsp:cNvSpPr/>
      </dsp:nvSpPr>
      <dsp:spPr>
        <a:xfrm>
          <a:off x="2447357" y="94054"/>
          <a:ext cx="978575" cy="978575"/>
        </a:xfrm>
        <a:prstGeom prst="ellipse">
          <a:avLst/>
        </a:prstGeom>
        <a:gradFill rotWithShape="0">
          <a:gsLst>
            <a:gs pos="0">
              <a:schemeClr val="accent3">
                <a:lumMod val="75000"/>
              </a:schemeClr>
            </a:gs>
            <a:gs pos="50000">
              <a:schemeClr val="accent3">
                <a:lumMod val="50000"/>
              </a:schemeClr>
            </a:gs>
            <a:gs pos="100000">
              <a:schemeClr val="accent3">
                <a:lumMod val="5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000250">
            <a:lnSpc>
              <a:spcPct val="90000"/>
            </a:lnSpc>
            <a:spcBef>
              <a:spcPct val="0"/>
            </a:spcBef>
            <a:spcAft>
              <a:spcPct val="35000"/>
            </a:spcAft>
            <a:buNone/>
          </a:pPr>
          <a:r>
            <a:rPr lang="en-US" sz="4500" kern="1200" dirty="0"/>
            <a:t>VS</a:t>
          </a:r>
        </a:p>
      </dsp:txBody>
      <dsp:txXfrm>
        <a:off x="2590666" y="237363"/>
        <a:ext cx="691957" cy="691957"/>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5A207F-0F91-42F2-96D0-049C6003623B}" type="datetimeFigureOut">
              <a:rPr lang="en-US"/>
              <a:t>5/21/2018</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567D4A-04CB-4EDF-8FB1-342A02FC8EC5}" type="slidenum">
              <a:rPr/>
              <a:t>‹#›</a:t>
            </a:fld>
            <a:endParaRPr/>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CC13F5-F2B1-464B-BE8F-27ABFBD2FBDE}" type="datetimeFigureOut">
              <a:rPr lang="en-US"/>
              <a:t>5/21/2018</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61351F-DBB1-4664-ADA9-83BC7CB8848D}" type="slidenum">
              <a:rPr/>
              <a:t>‹#›</a:t>
            </a:fld>
            <a:endParaRPr/>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VBA: Veterans Benefits Administration</a:t>
            </a:r>
          </a:p>
          <a:p>
            <a:pPr marL="228600" indent="-228600">
              <a:buAutoNum type="arabicPeriod"/>
            </a:pPr>
            <a:endParaRPr lang="en-US" dirty="0"/>
          </a:p>
          <a:p>
            <a:pPr marL="228600" indent="-228600">
              <a:buAutoNum type="arabicPeriod"/>
            </a:pPr>
            <a:r>
              <a:rPr lang="en-US" dirty="0"/>
              <a:t>NCA: National Cemetery Administration</a:t>
            </a:r>
          </a:p>
          <a:p>
            <a:pPr marL="228600" indent="-228600">
              <a:buAutoNum type="arabicPeriod"/>
            </a:pPr>
            <a:endParaRPr lang="en-US" dirty="0"/>
          </a:p>
          <a:p>
            <a:pPr marL="228600" indent="-228600">
              <a:buAutoNum type="arabicPeriod"/>
            </a:pPr>
            <a:r>
              <a:rPr lang="en-US" dirty="0"/>
              <a:t>VHA: Veterans Health Administration</a:t>
            </a:r>
          </a:p>
        </p:txBody>
      </p:sp>
      <p:sp>
        <p:nvSpPr>
          <p:cNvPr id="4" name="Slide Number Placeholder 3"/>
          <p:cNvSpPr>
            <a:spLocks noGrp="1"/>
          </p:cNvSpPr>
          <p:nvPr>
            <p:ph type="sldNum" sz="quarter" idx="10"/>
          </p:nvPr>
        </p:nvSpPr>
        <p:spPr/>
        <p:txBody>
          <a:bodyPr/>
          <a:lstStyle/>
          <a:p>
            <a:fld id="{2E61351F-DBB1-4664-ADA9-83BC7CB8848D}" type="slidenum">
              <a:rPr lang="en-US" smtClean="0"/>
              <a:t>2</a:t>
            </a:fld>
            <a:endParaRPr lang="en-US"/>
          </a:p>
        </p:txBody>
      </p:sp>
    </p:spTree>
    <p:extLst>
      <p:ext uri="{BB962C8B-B14F-4D97-AF65-F5344CB8AC3E}">
        <p14:creationId xmlns:p14="http://schemas.microsoft.com/office/powerpoint/2010/main" val="39726585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There are dozens of VSP programs already up and running around the country and in numerous VAMC’s.  Expanding already existing programs is easier to employ and it will help to have any RT that is currently involved in some capacity as a reference or contact point for a new RT you are seeking to establish presence with.</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The VA is only as successful as it’s commitment to the Vets it serves.  Promoting opportunities the Vets will have, what they will learn, how it will help their overall health and related quality of life, will go far to ensure your program becomes a reality and success and ultimately help to drive the success and quality of care provided by your local VA.</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11</a:t>
            </a:fld>
            <a:endParaRPr lang="en-US"/>
          </a:p>
        </p:txBody>
      </p:sp>
    </p:spTree>
    <p:extLst>
      <p:ext uri="{BB962C8B-B14F-4D97-AF65-F5344CB8AC3E}">
        <p14:creationId xmlns:p14="http://schemas.microsoft.com/office/powerpoint/2010/main" val="444404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The VBA is responsible for administering the Departments programs that provide financial and other forms of assistance to Veterans, their dependents, and survivors.</a:t>
            </a:r>
          </a:p>
          <a:p>
            <a:pPr marL="228600" indent="-228600">
              <a:buAutoNum type="arabicPeriod"/>
            </a:pPr>
            <a:endParaRPr lang="en-US" dirty="0"/>
          </a:p>
          <a:p>
            <a:pPr marL="228600" indent="-228600">
              <a:buAutoNum type="arabicPeriod"/>
            </a:pPr>
            <a:r>
              <a:rPr lang="en-US" dirty="0"/>
              <a:t>The VBA is responsible for working and determining a Vets individual claim, related to their service regarding compensation and award of service related conditions and diagnosis.</a:t>
            </a:r>
          </a:p>
          <a:p>
            <a:pPr marL="228600" indent="-228600">
              <a:buAutoNum type="arabicPeriod"/>
            </a:pPr>
            <a:endParaRPr lang="en-US" dirty="0"/>
          </a:p>
          <a:p>
            <a:pPr marL="228600" indent="-228600">
              <a:buAutoNum type="arabicPeriod"/>
            </a:pPr>
            <a:r>
              <a:rPr lang="en-US" dirty="0"/>
              <a:t>Once a Vet has received their individual award of service related disability, they are entitled to enroll in the Veterans Health Administration for healthcare and other services to include mental health, caregiver support, compensated work therapy, and other programs.</a:t>
            </a:r>
          </a:p>
        </p:txBody>
      </p:sp>
      <p:sp>
        <p:nvSpPr>
          <p:cNvPr id="4" name="Slide Number Placeholder 3"/>
          <p:cNvSpPr>
            <a:spLocks noGrp="1"/>
          </p:cNvSpPr>
          <p:nvPr>
            <p:ph type="sldNum" sz="quarter" idx="10"/>
          </p:nvPr>
        </p:nvSpPr>
        <p:spPr/>
        <p:txBody>
          <a:bodyPr/>
          <a:lstStyle/>
          <a:p>
            <a:fld id="{2E61351F-DBB1-4664-ADA9-83BC7CB8848D}" type="slidenum">
              <a:rPr lang="en-US" smtClean="0"/>
              <a:t>3</a:t>
            </a:fld>
            <a:endParaRPr lang="en-US"/>
          </a:p>
        </p:txBody>
      </p:sp>
    </p:spTree>
    <p:extLst>
      <p:ext uri="{BB962C8B-B14F-4D97-AF65-F5344CB8AC3E}">
        <p14:creationId xmlns:p14="http://schemas.microsoft.com/office/powerpoint/2010/main" val="3466589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The NCA oversees and operates 135 national cemeteries and 33 soldiers’ lots in 40 states and Puerto Rico.  More than 4 million Americans, including Veterans of every war and conflict, are buried in national cemeteries.</a:t>
            </a:r>
          </a:p>
          <a:p>
            <a:pPr marL="228600" indent="-228600">
              <a:buAutoNum type="arabicPeriod"/>
            </a:pPr>
            <a:endParaRPr lang="en-US" dirty="0"/>
          </a:p>
          <a:p>
            <a:pPr marL="228600" indent="-228600">
              <a:buAutoNum type="arabicPeriod"/>
            </a:pPr>
            <a:r>
              <a:rPr lang="en-US" dirty="0"/>
              <a:t>Burial in a VA national cemetery is open to all members of the armed forces and Veterans who have met minimum active duty service requirements, as applicable, and were discharged under conditions other than dishonorable.</a:t>
            </a:r>
          </a:p>
          <a:p>
            <a:pPr marL="228600" indent="-228600">
              <a:buAutoNum type="arabicPeriod"/>
            </a:pPr>
            <a:endParaRPr lang="en-US" dirty="0"/>
          </a:p>
          <a:p>
            <a:pPr marL="228600" indent="-228600">
              <a:buAutoNum type="arabicPeriod"/>
            </a:pPr>
            <a:r>
              <a:rPr lang="en-US" dirty="0"/>
              <a:t>In the pics: Arlington, Tomb of the Unknown Soldier</a:t>
            </a:r>
          </a:p>
        </p:txBody>
      </p:sp>
      <p:sp>
        <p:nvSpPr>
          <p:cNvPr id="4" name="Slide Number Placeholder 3"/>
          <p:cNvSpPr>
            <a:spLocks noGrp="1"/>
          </p:cNvSpPr>
          <p:nvPr>
            <p:ph type="sldNum" sz="quarter" idx="10"/>
          </p:nvPr>
        </p:nvSpPr>
        <p:spPr/>
        <p:txBody>
          <a:bodyPr/>
          <a:lstStyle/>
          <a:p>
            <a:fld id="{2E61351F-DBB1-4664-ADA9-83BC7CB8848D}" type="slidenum">
              <a:rPr lang="en-US" smtClean="0"/>
              <a:t>4</a:t>
            </a:fld>
            <a:endParaRPr lang="en-US"/>
          </a:p>
        </p:txBody>
      </p:sp>
    </p:spTree>
    <p:extLst>
      <p:ext uri="{BB962C8B-B14F-4D97-AF65-F5344CB8AC3E}">
        <p14:creationId xmlns:p14="http://schemas.microsoft.com/office/powerpoint/2010/main" val="2793773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The VHA is the largest integrated health care system in the United States, providing care at 1,233 health care facilities, including 168 VA Medical Centers (VAMC), and 1,053 outpatient sites of care of varying complexity (VHA Community Based Outpatient Clinics ((CBOC)), serving more than 8.9 million Veterans each year.</a:t>
            </a:r>
          </a:p>
          <a:p>
            <a:pPr marL="228600" indent="-228600">
              <a:buAutoNum type="arabicPeriod"/>
            </a:pPr>
            <a:endParaRPr lang="en-US" dirty="0"/>
          </a:p>
          <a:p>
            <a:pPr marL="228600" indent="-228600">
              <a:buAutoNum type="arabicPeriod"/>
            </a:pPr>
            <a:r>
              <a:rPr lang="en-US" dirty="0"/>
              <a:t>Each VAMC is broken down into teams of medical professionals and departments specific to their profession.</a:t>
            </a:r>
          </a:p>
          <a:p>
            <a:pPr marL="228600" indent="-228600">
              <a:buAutoNum type="arabicPeriod"/>
            </a:pPr>
            <a:endParaRPr lang="en-US" dirty="0"/>
          </a:p>
          <a:p>
            <a:pPr marL="228600" indent="-228600">
              <a:buAutoNum type="arabicPeriod"/>
            </a:pPr>
            <a:r>
              <a:rPr lang="en-US" dirty="0"/>
              <a:t>Crucial to the development of TU’s VSP are 3 specific departments/units: Recreation Therapy, Physical Medicine and Rehabilitation, and Voluntary Service.</a:t>
            </a:r>
          </a:p>
        </p:txBody>
      </p:sp>
      <p:sp>
        <p:nvSpPr>
          <p:cNvPr id="4" name="Slide Number Placeholder 3"/>
          <p:cNvSpPr>
            <a:spLocks noGrp="1"/>
          </p:cNvSpPr>
          <p:nvPr>
            <p:ph type="sldNum" sz="quarter" idx="10"/>
          </p:nvPr>
        </p:nvSpPr>
        <p:spPr/>
        <p:txBody>
          <a:bodyPr/>
          <a:lstStyle/>
          <a:p>
            <a:fld id="{2E61351F-DBB1-4664-ADA9-83BC7CB8848D}" type="slidenum">
              <a:rPr lang="en-US" smtClean="0"/>
              <a:t>5</a:t>
            </a:fld>
            <a:endParaRPr lang="en-US"/>
          </a:p>
        </p:txBody>
      </p:sp>
    </p:spTree>
    <p:extLst>
      <p:ext uri="{BB962C8B-B14F-4D97-AF65-F5344CB8AC3E}">
        <p14:creationId xmlns:p14="http://schemas.microsoft.com/office/powerpoint/2010/main" val="4248003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Recreation Therapy is organized 2 very distinct ways: Centralized and Decentralized.</a:t>
            </a:r>
          </a:p>
          <a:p>
            <a:endParaRPr lang="en-US" dirty="0"/>
          </a:p>
          <a:p>
            <a:r>
              <a:rPr lang="en-US" dirty="0"/>
              <a:t>Centralized: RT is headed by a RT department chief whom controls the operations and supervision of all RT’s, programming, allocation of funds, etc. working as its own department at the hospital.</a:t>
            </a:r>
          </a:p>
          <a:p>
            <a:endParaRPr lang="en-US" dirty="0"/>
          </a:p>
          <a:p>
            <a:r>
              <a:rPr lang="en-US" dirty="0"/>
              <a:t>Decentralized: RT is headed by the PMR service chief, RT’s are allocated to units/departments that have specific requirements or needs based on population and service demand.  Usually, in a decentralized RT organizational chart, each RT is functionally independent writing and orchestrating their own programming, controlling funds, and setting monthly calendars of events.</a:t>
            </a:r>
          </a:p>
        </p:txBody>
      </p:sp>
      <p:sp>
        <p:nvSpPr>
          <p:cNvPr id="4" name="Slide Number Placeholder 3"/>
          <p:cNvSpPr>
            <a:spLocks noGrp="1"/>
          </p:cNvSpPr>
          <p:nvPr>
            <p:ph type="sldNum" sz="quarter" idx="10"/>
          </p:nvPr>
        </p:nvSpPr>
        <p:spPr/>
        <p:txBody>
          <a:bodyPr/>
          <a:lstStyle/>
          <a:p>
            <a:fld id="{2E61351F-DBB1-4664-ADA9-83BC7CB8848D}" type="slidenum">
              <a:rPr lang="en-US" smtClean="0"/>
              <a:t>6</a:t>
            </a:fld>
            <a:endParaRPr lang="en-US"/>
          </a:p>
        </p:txBody>
      </p:sp>
    </p:spTree>
    <p:extLst>
      <p:ext uri="{BB962C8B-B14F-4D97-AF65-F5344CB8AC3E}">
        <p14:creationId xmlns:p14="http://schemas.microsoft.com/office/powerpoint/2010/main" val="3083036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Physical Medicine and Rehabilitation is the service line that incorporates Recreation Therapy (RT) into their supervision under a decentralized organizational chart.  Units and population demands vary from hospital to hospital, however usually RT’s can be found running programming in a Community Living Center (CLC), inpatient programming for specific needs/diagnosis (Substance Abuse, Post-traumatic Stress), or with a specific target population i.e. Post 9/11 combat Vets, or Home-based Primary Care (HBPC).</a:t>
            </a:r>
          </a:p>
          <a:p>
            <a:endParaRPr lang="en-US" dirty="0"/>
          </a:p>
          <a:p>
            <a:r>
              <a:rPr lang="en-US" dirty="0"/>
              <a:t>2. PMR also houses OT’s, PT’s, &amp; Prosthetics:  Many RT’s, PT’s, and OT’s work together on a Veterans treatment plan using a team or multi-disciplinary approach to orchestrate a holistic and patient centered outcome for care.</a:t>
            </a:r>
          </a:p>
          <a:p>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7</a:t>
            </a:fld>
            <a:endParaRPr lang="en-US"/>
          </a:p>
        </p:txBody>
      </p:sp>
    </p:spTree>
    <p:extLst>
      <p:ext uri="{BB962C8B-B14F-4D97-AF65-F5344CB8AC3E}">
        <p14:creationId xmlns:p14="http://schemas.microsoft.com/office/powerpoint/2010/main" val="3203362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VS is organized like all VHA dept.’s; there is a chief and usually 1-2 VS clerks or administrative personnel.</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VS is the “gatekeeper” of all persons whom desire to volunteer in any capacity or role with the VHA.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Hopeful volunteers are required to fill out a volunteer packet which includes a background check.  The volunteers must pass a physical, be screened for drugs and alcohol, and undergo a security and background check before being fingerprinted and enrolled into the VHA’s robust volunteer service.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These steps are necessary to ensure the Health Insurance Portability and Accountability Act (HIPAA) of 1996 protocols are followed regarding patient privacy, handling, and safety.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8</a:t>
            </a:fld>
            <a:endParaRPr lang="en-US"/>
          </a:p>
        </p:txBody>
      </p:sp>
    </p:spTree>
    <p:extLst>
      <p:ext uri="{BB962C8B-B14F-4D97-AF65-F5344CB8AC3E}">
        <p14:creationId xmlns:p14="http://schemas.microsoft.com/office/powerpoint/2010/main" val="3888069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Establish presence: calling the VA operator to ask if there is a Recreation Therapy service department is key.  Then you can determine if you have a centralized or decentralized dept. on your hands and what you should do next.  If there is not a department, next step is to ask if there is a RT you can speak with that works in a unit.  If the operator cannot find one or does not know, ask to speak to someone if physical medicine and rehab.  The clerk will be able to direct you to the RT on station.</a:t>
            </a:r>
          </a:p>
          <a:p>
            <a:pPr marL="228600" indent="-228600">
              <a:buAutoNum type="arabicPeriod"/>
            </a:pPr>
            <a:endParaRPr lang="en-US" dirty="0"/>
          </a:p>
          <a:p>
            <a:pPr marL="228600" indent="-228600">
              <a:buAutoNum type="arabicPeriod"/>
            </a:pPr>
            <a:r>
              <a:rPr lang="en-US" dirty="0"/>
              <a:t>I cannot imagine a full service VAMC not employing an RT, however, they may have limited roles such as being inpatient, and may not be able to help.  If this is determined, go the VS route and establish a line of communication with them.</a:t>
            </a:r>
          </a:p>
        </p:txBody>
      </p:sp>
      <p:sp>
        <p:nvSpPr>
          <p:cNvPr id="4" name="Slide Number Placeholder 3"/>
          <p:cNvSpPr>
            <a:spLocks noGrp="1"/>
          </p:cNvSpPr>
          <p:nvPr>
            <p:ph type="sldNum" sz="quarter" idx="10"/>
          </p:nvPr>
        </p:nvSpPr>
        <p:spPr/>
        <p:txBody>
          <a:bodyPr/>
          <a:lstStyle/>
          <a:p>
            <a:fld id="{2E61351F-DBB1-4664-ADA9-83BC7CB8848D}" type="slidenum">
              <a:rPr lang="en-US" smtClean="0"/>
              <a:t>9</a:t>
            </a:fld>
            <a:endParaRPr lang="en-US"/>
          </a:p>
        </p:txBody>
      </p:sp>
    </p:spTree>
    <p:extLst>
      <p:ext uri="{BB962C8B-B14F-4D97-AF65-F5344CB8AC3E}">
        <p14:creationId xmlns:p14="http://schemas.microsoft.com/office/powerpoint/2010/main" val="1826713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The more brochures, fliers, etc. you have ready and aligned with what you are offering to help establish will help your case and determination to succeed in establishing an alliance.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Typically, RT’s have set programming and may find it difficult to find the time to completely orchestrate a new program.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A prepared and thought out plan of action, complete with logistics, intent, schedule, and personnel expectations will make the outcome of your meeting positive.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Showcasing other programs currently operating, success stories, viability and demand will help to increase your chances of establishing an alliance and most importantly diversifying the programs being offered to Vets.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10</a:t>
            </a:fld>
            <a:endParaRPr lang="en-US"/>
          </a:p>
        </p:txBody>
      </p:sp>
    </p:spTree>
    <p:extLst>
      <p:ext uri="{BB962C8B-B14F-4D97-AF65-F5344CB8AC3E}">
        <p14:creationId xmlns:p14="http://schemas.microsoft.com/office/powerpoint/2010/main" val="8822269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990600"/>
            <a:ext cx="8458200" cy="3200400"/>
          </a:xfrm>
        </p:spPr>
        <p:txBody>
          <a:bodyPr>
            <a:normAutofit/>
          </a:bodyPr>
          <a:lstStyle>
            <a:lvl1pPr>
              <a:defRPr sz="6000"/>
            </a:lvl1pPr>
          </a:lstStyle>
          <a:p>
            <a:r>
              <a:rPr lang="en-US"/>
              <a:t>Click to edit Master title style</a:t>
            </a:r>
            <a:endParaRPr/>
          </a:p>
        </p:txBody>
      </p:sp>
      <p:sp>
        <p:nvSpPr>
          <p:cNvPr id="3" name="Subtitle 2"/>
          <p:cNvSpPr>
            <a:spLocks noGrp="1"/>
          </p:cNvSpPr>
          <p:nvPr>
            <p:ph type="subTitle" idx="1"/>
          </p:nvPr>
        </p:nvSpPr>
        <p:spPr>
          <a:xfrm>
            <a:off x="1293813" y="4267200"/>
            <a:ext cx="8458200" cy="13716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5/21/2018</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4135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600200">
              <a:defRPr/>
            </a:lvl6pPr>
            <a:lvl7pPr marL="1874520">
              <a:defRPr/>
            </a:lvl7pPr>
            <a:lvl8pPr marL="2148840">
              <a:defRPr/>
            </a:lvl8pPr>
            <a:lvl9pPr marL="2423160">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5/21/2018</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8575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4" y="381000"/>
            <a:ext cx="1904998" cy="5791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93814" y="381000"/>
            <a:ext cx="8305800" cy="5791200"/>
          </a:xfrm>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5/21/2018</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13226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5/21/2018</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59476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813" y="2057400"/>
            <a:ext cx="8458201" cy="2666999"/>
          </a:xfrm>
        </p:spPr>
        <p:txBody>
          <a:bodyPr anchor="b">
            <a:normAutofit/>
          </a:bodyPr>
          <a:lstStyle>
            <a:lvl1pPr algn="l">
              <a:defRPr sz="4800" b="0" i="0" cap="none" baseline="0"/>
            </a:lvl1pPr>
          </a:lstStyle>
          <a:p>
            <a:r>
              <a:rPr lang="en-US"/>
              <a:t>Click to edit Master title style</a:t>
            </a:r>
            <a:endParaRPr/>
          </a:p>
        </p:txBody>
      </p:sp>
      <p:sp>
        <p:nvSpPr>
          <p:cNvPr id="3" name="Text Placeholder 2"/>
          <p:cNvSpPr>
            <a:spLocks noGrp="1"/>
          </p:cNvSpPr>
          <p:nvPr>
            <p:ph type="body" idx="1"/>
          </p:nvPr>
        </p:nvSpPr>
        <p:spPr>
          <a:xfrm>
            <a:off x="1293813" y="4876800"/>
            <a:ext cx="84582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5/21/2018</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3786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93812" y="1676400"/>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02035" y="1676401"/>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5/21/2018</a:t>
            </a:fld>
            <a:endParaRPr lang="en-US" dirty="0"/>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10746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93813" y="1676399"/>
            <a:ext cx="4701142"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3813" y="2516457"/>
            <a:ext cx="4701142"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91754" y="1676399"/>
            <a:ext cx="4703259"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1754" y="2516457"/>
            <a:ext cx="4703259"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lvl1pPr>
              <a:defRPr sz="1100"/>
            </a:lvl1pPr>
          </a:lstStyle>
          <a:p>
            <a:fld id="{3CD9712D-992A-4AB1-A5C2-575F75921AA2}" type="datetimeFigureOut">
              <a:rPr lang="en-US" smtClean="0"/>
              <a:pPr/>
              <a:t>5/21/2018</a:t>
            </a:fld>
            <a:endParaRPr lang="en-US" dirty="0"/>
          </a:p>
        </p:txBody>
      </p:sp>
      <p:sp>
        <p:nvSpPr>
          <p:cNvPr id="8" name="Footer Placeholder 7"/>
          <p:cNvSpPr>
            <a:spLocks noGrp="1"/>
          </p:cNvSpPr>
          <p:nvPr>
            <p:ph type="ftr" sz="quarter" idx="11"/>
          </p:nvPr>
        </p:nvSpPr>
        <p:spPr/>
        <p:txBody>
          <a:bodyPr/>
          <a:lstStyle>
            <a:lvl1pPr>
              <a:defRPr sz="1100"/>
            </a:lvl1pPr>
          </a:lstStyle>
          <a:p>
            <a:endParaRPr lang="en-US"/>
          </a:p>
        </p:txBody>
      </p:sp>
      <p:sp>
        <p:nvSpPr>
          <p:cNvPr id="9" name="Slide Number Placeholder 8"/>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68855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lvl1pPr>
              <a:defRPr sz="1100"/>
            </a:lvl1pPr>
          </a:lstStyle>
          <a:p>
            <a:fld id="{3CD9712D-992A-4AB1-A5C2-575F75921AA2}" type="datetimeFigureOut">
              <a:rPr lang="en-US" smtClean="0"/>
              <a:pPr/>
              <a:t>5/21/2018</a:t>
            </a:fld>
            <a:endParaRPr lang="en-US" dirty="0"/>
          </a:p>
        </p:txBody>
      </p:sp>
      <p:sp>
        <p:nvSpPr>
          <p:cNvPr id="4" name="Footer Placeholder 3"/>
          <p:cNvSpPr>
            <a:spLocks noGrp="1"/>
          </p:cNvSpPr>
          <p:nvPr>
            <p:ph type="ftr" sz="quarter" idx="11"/>
          </p:nvPr>
        </p:nvSpPr>
        <p:spPr/>
        <p:txBody>
          <a:bodyPr/>
          <a:lstStyle>
            <a:lvl1pPr>
              <a:defRPr sz="1100"/>
            </a:lvl1pPr>
          </a:lstStyle>
          <a:p>
            <a:endParaRPr lang="en-US"/>
          </a:p>
        </p:txBody>
      </p:sp>
      <p:sp>
        <p:nvSpPr>
          <p:cNvPr id="5" name="Slide Number Placeholder 4"/>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26159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100"/>
            </a:lvl1pPr>
          </a:lstStyle>
          <a:p>
            <a:fld id="{3CD9712D-992A-4AB1-A5C2-575F75921AA2}" type="datetimeFigureOut">
              <a:rPr lang="en-US" smtClean="0"/>
              <a:pPr/>
              <a:t>5/21/2018</a:t>
            </a:fld>
            <a:endParaRPr lang="en-US" dirty="0"/>
          </a:p>
        </p:txBody>
      </p:sp>
      <p:sp>
        <p:nvSpPr>
          <p:cNvPr id="3" name="Footer Placeholder 2"/>
          <p:cNvSpPr>
            <a:spLocks noGrp="1"/>
          </p:cNvSpPr>
          <p:nvPr>
            <p:ph type="ftr" sz="quarter" idx="11"/>
          </p:nvPr>
        </p:nvSpPr>
        <p:spPr/>
        <p:txBody>
          <a:bodyPr/>
          <a:lstStyle>
            <a:lvl1pPr>
              <a:defRPr sz="1100"/>
            </a:lvl1pPr>
          </a:lstStyle>
          <a:p>
            <a:endParaRPr lang="en-US"/>
          </a:p>
        </p:txBody>
      </p:sp>
      <p:sp>
        <p:nvSpPr>
          <p:cNvPr id="4" name="Slide Number Placeholder 3"/>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74339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1" y="1676400"/>
            <a:ext cx="3810000" cy="2438400"/>
          </a:xfrm>
        </p:spPr>
        <p:txBody>
          <a:bodyPr anchor="b">
            <a:normAutofit/>
          </a:bodyPr>
          <a:lstStyle>
            <a:lvl1pPr algn="l">
              <a:defRPr sz="3200" b="0"/>
            </a:lvl1pPr>
          </a:lstStyle>
          <a:p>
            <a:r>
              <a:rPr lang="en-US"/>
              <a:t>Click to edit Master title style</a:t>
            </a:r>
            <a:endParaRPr dirty="0"/>
          </a:p>
        </p:txBody>
      </p:sp>
      <p:sp>
        <p:nvSpPr>
          <p:cNvPr id="3" name="Content Placeholder 2"/>
          <p:cNvSpPr>
            <a:spLocks noGrp="1"/>
          </p:cNvSpPr>
          <p:nvPr>
            <p:ph idx="1"/>
          </p:nvPr>
        </p:nvSpPr>
        <p:spPr>
          <a:xfrm>
            <a:off x="1293813" y="685800"/>
            <a:ext cx="61722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770811"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5/21/2018</a:t>
            </a:fld>
            <a:endParaRPr lang="en-US"/>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82885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2" y="1676400"/>
            <a:ext cx="3810000" cy="2438400"/>
          </a:xfrm>
        </p:spPr>
        <p:txBody>
          <a:bodyPr anchor="b">
            <a:no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522412" y="0"/>
            <a:ext cx="5943601" cy="6858000"/>
          </a:xfr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770812"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83949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836614" y="0"/>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a:defRPr sz="1100">
                <a:solidFill>
                  <a:schemeClr val="tx1">
                    <a:lumMod val="90000"/>
                    <a:lumOff val="10000"/>
                  </a:schemeClr>
                </a:solidFill>
              </a:defRPr>
            </a:lvl1pPr>
          </a:lstStyle>
          <a:p>
            <a:fld id="{3CD9712D-992A-4AB1-A5C2-575F75921AA2}" type="datetimeFigureOut">
              <a:rPr lang="en-US" smtClean="0"/>
              <a:pPr/>
              <a:t>5/21/2018</a:t>
            </a:fld>
            <a:endParaRPr lang="en-US" dirty="0"/>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100">
                <a:solidFill>
                  <a:schemeClr val="tx1">
                    <a:lumMod val="90000"/>
                    <a:lumOff val="10000"/>
                  </a:schemeClr>
                </a:solidFill>
              </a:defRPr>
            </a:lvl1pPr>
          </a:lstStyle>
          <a:p>
            <a:endParaRPr lang="en-US"/>
          </a:p>
        </p:txBody>
      </p:sp>
      <p:sp>
        <p:nvSpPr>
          <p:cNvPr id="6" name="Slide Number Placeholder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mailto:jerrylorang@gmail.com"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3412" y="1061357"/>
            <a:ext cx="8458200" cy="3200400"/>
          </a:xfrm>
        </p:spPr>
        <p:txBody>
          <a:bodyPr/>
          <a:lstStyle/>
          <a:p>
            <a:r>
              <a:rPr lang="en-US" dirty="0"/>
              <a:t>Working with the VA</a:t>
            </a:r>
          </a:p>
        </p:txBody>
      </p:sp>
      <p:sp>
        <p:nvSpPr>
          <p:cNvPr id="3" name="Subtitle 2"/>
          <p:cNvSpPr>
            <a:spLocks noGrp="1"/>
          </p:cNvSpPr>
          <p:nvPr>
            <p:ph type="subTitle" idx="1"/>
          </p:nvPr>
        </p:nvSpPr>
        <p:spPr>
          <a:xfrm>
            <a:off x="1903412" y="4229100"/>
            <a:ext cx="8458200" cy="2209800"/>
          </a:xfrm>
        </p:spPr>
        <p:txBody>
          <a:bodyPr>
            <a:normAutofit/>
          </a:bodyPr>
          <a:lstStyle/>
          <a:p>
            <a:r>
              <a:rPr lang="en-US" dirty="0"/>
              <a:t>Forging an alliance between TU’s VSP &amp; Veterans Affairs</a:t>
            </a:r>
          </a:p>
          <a:p>
            <a:endParaRPr lang="en-US" dirty="0"/>
          </a:p>
          <a:p>
            <a:endParaRPr lang="en-US" dirty="0"/>
          </a:p>
          <a:p>
            <a:r>
              <a:rPr lang="en-US" dirty="0"/>
              <a:t>					Dustin Alger M.S., CTRS</a:t>
            </a:r>
          </a:p>
          <a:p>
            <a:r>
              <a:rPr lang="en-US" dirty="0"/>
              <a:t>					Boise, ID VAMC</a:t>
            </a:r>
          </a:p>
        </p:txBody>
      </p:sp>
    </p:spTree>
    <p:extLst>
      <p:ext uri="{BB962C8B-B14F-4D97-AF65-F5344CB8AC3E}">
        <p14:creationId xmlns:p14="http://schemas.microsoft.com/office/powerpoint/2010/main" val="319817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D7686-5B4A-4E15-8D62-4E3810E9F13F}"/>
              </a:ext>
            </a:extLst>
          </p:cNvPr>
          <p:cNvSpPr>
            <a:spLocks noGrp="1"/>
          </p:cNvSpPr>
          <p:nvPr>
            <p:ph type="title"/>
          </p:nvPr>
        </p:nvSpPr>
        <p:spPr>
          <a:xfrm>
            <a:off x="1293813" y="152400"/>
            <a:ext cx="9601200" cy="685800"/>
          </a:xfrm>
        </p:spPr>
        <p:txBody>
          <a:bodyPr/>
          <a:lstStyle/>
          <a:p>
            <a:pPr algn="ctr"/>
            <a:r>
              <a:rPr lang="en-US" dirty="0"/>
              <a:t>Come Prepared and Organized	</a:t>
            </a:r>
          </a:p>
        </p:txBody>
      </p:sp>
      <p:pic>
        <p:nvPicPr>
          <p:cNvPr id="5" name="Content Placeholder 4">
            <a:extLst>
              <a:ext uri="{FF2B5EF4-FFF2-40B4-BE49-F238E27FC236}">
                <a16:creationId xmlns:a16="http://schemas.microsoft.com/office/drawing/2014/main" id="{7858B76E-2211-48B4-AC51-5D2E43150F0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89012" y="1813957"/>
            <a:ext cx="5410200" cy="4179027"/>
          </a:xfrm>
        </p:spPr>
      </p:pic>
      <p:pic>
        <p:nvPicPr>
          <p:cNvPr id="7" name="Picture 6">
            <a:extLst>
              <a:ext uri="{FF2B5EF4-FFF2-40B4-BE49-F238E27FC236}">
                <a16:creationId xmlns:a16="http://schemas.microsoft.com/office/drawing/2014/main" id="{1C1B275E-37FA-45C1-860A-915F27D57D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0166" y="1143000"/>
            <a:ext cx="4089588" cy="5520943"/>
          </a:xfrm>
          <a:prstGeom prst="rect">
            <a:avLst/>
          </a:prstGeom>
        </p:spPr>
      </p:pic>
    </p:spTree>
    <p:extLst>
      <p:ext uri="{BB962C8B-B14F-4D97-AF65-F5344CB8AC3E}">
        <p14:creationId xmlns:p14="http://schemas.microsoft.com/office/powerpoint/2010/main" val="391479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D6BEC-619B-4B53-9A23-0ACDC41A859B}"/>
              </a:ext>
            </a:extLst>
          </p:cNvPr>
          <p:cNvSpPr>
            <a:spLocks noGrp="1"/>
          </p:cNvSpPr>
          <p:nvPr>
            <p:ph type="title"/>
          </p:nvPr>
        </p:nvSpPr>
        <p:spPr>
          <a:xfrm>
            <a:off x="1308554" y="0"/>
            <a:ext cx="9601200" cy="1143000"/>
          </a:xfrm>
        </p:spPr>
        <p:txBody>
          <a:bodyPr>
            <a:normAutofit/>
          </a:bodyPr>
          <a:lstStyle/>
          <a:p>
            <a:pPr algn="ctr"/>
            <a:r>
              <a:rPr lang="en-US" sz="4800" dirty="0"/>
              <a:t>Working in your favor</a:t>
            </a:r>
          </a:p>
        </p:txBody>
      </p:sp>
      <p:pic>
        <p:nvPicPr>
          <p:cNvPr id="5" name="Content Placeholder 4">
            <a:extLst>
              <a:ext uri="{FF2B5EF4-FFF2-40B4-BE49-F238E27FC236}">
                <a16:creationId xmlns:a16="http://schemas.microsoft.com/office/drawing/2014/main" id="{9FD7B0A7-A60F-4FB5-A840-09853BA4C34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08554" y="1676400"/>
            <a:ext cx="3344515" cy="4495800"/>
          </a:xfrm>
        </p:spPr>
      </p:pic>
      <p:pic>
        <p:nvPicPr>
          <p:cNvPr id="7" name="Picture 6">
            <a:extLst>
              <a:ext uri="{FF2B5EF4-FFF2-40B4-BE49-F238E27FC236}">
                <a16:creationId xmlns:a16="http://schemas.microsoft.com/office/drawing/2014/main" id="{25F95DCA-EA29-4705-9DDF-0AB3F28A2C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1012" y="2362200"/>
            <a:ext cx="5715000" cy="2857500"/>
          </a:xfrm>
          <a:prstGeom prst="rect">
            <a:avLst/>
          </a:prstGeom>
        </p:spPr>
      </p:pic>
    </p:spTree>
    <p:extLst>
      <p:ext uri="{BB962C8B-B14F-4D97-AF65-F5344CB8AC3E}">
        <p14:creationId xmlns:p14="http://schemas.microsoft.com/office/powerpoint/2010/main" val="628560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8CF9F96-AEEA-42B9-A49F-8689B8F35D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8212" y="1219200"/>
            <a:ext cx="7886700" cy="5257800"/>
          </a:xfrm>
          <a:prstGeom prst="rect">
            <a:avLst/>
          </a:prstGeom>
        </p:spPr>
      </p:pic>
      <p:sp>
        <p:nvSpPr>
          <p:cNvPr id="7" name="TextBox 6">
            <a:extLst>
              <a:ext uri="{FF2B5EF4-FFF2-40B4-BE49-F238E27FC236}">
                <a16:creationId xmlns:a16="http://schemas.microsoft.com/office/drawing/2014/main" id="{71C836FC-7177-4E33-A035-6A84E6AE175C}"/>
              </a:ext>
            </a:extLst>
          </p:cNvPr>
          <p:cNvSpPr txBox="1"/>
          <p:nvPr/>
        </p:nvSpPr>
        <p:spPr>
          <a:xfrm>
            <a:off x="2208212" y="152400"/>
            <a:ext cx="7772400" cy="757130"/>
          </a:xfrm>
          <a:prstGeom prst="rect">
            <a:avLst/>
          </a:prstGeom>
          <a:noFill/>
        </p:spPr>
        <p:txBody>
          <a:bodyPr wrap="square" rtlCol="0">
            <a:spAutoFit/>
          </a:bodyPr>
          <a:lstStyle/>
          <a:p>
            <a:pPr algn="ctr">
              <a:lnSpc>
                <a:spcPct val="90000"/>
              </a:lnSpc>
            </a:pPr>
            <a:r>
              <a:rPr lang="en-US" sz="4800" dirty="0"/>
              <a:t>Question’s  ?</a:t>
            </a:r>
            <a:endParaRPr lang="en-US" dirty="0"/>
          </a:p>
        </p:txBody>
      </p:sp>
    </p:spTree>
    <p:extLst>
      <p:ext uri="{BB962C8B-B14F-4D97-AF65-F5344CB8AC3E}">
        <p14:creationId xmlns:p14="http://schemas.microsoft.com/office/powerpoint/2010/main" val="369862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2A8000F-0043-4155-B626-0768F0EAB068}"/>
              </a:ext>
            </a:extLst>
          </p:cNvPr>
          <p:cNvSpPr txBox="1"/>
          <p:nvPr/>
        </p:nvSpPr>
        <p:spPr>
          <a:xfrm>
            <a:off x="1293812" y="2286000"/>
            <a:ext cx="9982200" cy="3416320"/>
          </a:xfrm>
          <a:prstGeom prst="rect">
            <a:avLst/>
          </a:prstGeom>
          <a:noFill/>
        </p:spPr>
        <p:txBody>
          <a:bodyPr wrap="square" rtlCol="0">
            <a:spAutoFit/>
          </a:bodyPr>
          <a:lstStyle/>
          <a:p>
            <a:pPr>
              <a:lnSpc>
                <a:spcPct val="90000"/>
              </a:lnSpc>
            </a:pPr>
            <a:r>
              <a:rPr lang="en-US" sz="2400" dirty="0"/>
              <a:t>Dustin Alger M.S., CTRS</a:t>
            </a:r>
          </a:p>
          <a:p>
            <a:pPr>
              <a:lnSpc>
                <a:spcPct val="90000"/>
              </a:lnSpc>
            </a:pPr>
            <a:r>
              <a:rPr lang="en-US" sz="2400" dirty="0"/>
              <a:t>Boise, Idaho VAMC</a:t>
            </a:r>
          </a:p>
          <a:p>
            <a:pPr>
              <a:lnSpc>
                <a:spcPct val="90000"/>
              </a:lnSpc>
            </a:pPr>
            <a:r>
              <a:rPr lang="en-US" sz="2400" dirty="0"/>
              <a:t>TRC – PTSD &amp; RSAT</a:t>
            </a:r>
          </a:p>
          <a:p>
            <a:pPr>
              <a:lnSpc>
                <a:spcPct val="90000"/>
              </a:lnSpc>
            </a:pPr>
            <a:r>
              <a:rPr lang="en-US" sz="2400" dirty="0"/>
              <a:t>(208) 422-1000 x 7511</a:t>
            </a:r>
          </a:p>
          <a:p>
            <a:pPr>
              <a:lnSpc>
                <a:spcPct val="90000"/>
              </a:lnSpc>
            </a:pPr>
            <a:endParaRPr lang="en-US" sz="2400" dirty="0"/>
          </a:p>
          <a:p>
            <a:pPr>
              <a:lnSpc>
                <a:spcPct val="90000"/>
              </a:lnSpc>
            </a:pPr>
            <a:r>
              <a:rPr lang="en-US" sz="2400" dirty="0"/>
              <a:t>Jerry Lorang, VA (Ret)</a:t>
            </a:r>
          </a:p>
          <a:p>
            <a:pPr>
              <a:lnSpc>
                <a:spcPct val="90000"/>
              </a:lnSpc>
            </a:pPr>
            <a:r>
              <a:rPr lang="en-US" sz="2400" dirty="0"/>
              <a:t>Tualatin TU and Oregon TU VSP Coordinator</a:t>
            </a:r>
          </a:p>
          <a:p>
            <a:pPr>
              <a:lnSpc>
                <a:spcPct val="90000"/>
              </a:lnSpc>
            </a:pPr>
            <a:r>
              <a:rPr lang="en-US" sz="2400" dirty="0"/>
              <a:t>(971) 404-5154</a:t>
            </a:r>
          </a:p>
          <a:p>
            <a:pPr>
              <a:lnSpc>
                <a:spcPct val="90000"/>
              </a:lnSpc>
            </a:pPr>
            <a:r>
              <a:rPr lang="en-US" sz="2400" dirty="0">
                <a:hlinkClick r:id="rId2"/>
              </a:rPr>
              <a:t>jerrylorang@gmail.com</a:t>
            </a:r>
            <a:r>
              <a:rPr lang="en-US" sz="2400" dirty="0"/>
              <a:t>	</a:t>
            </a:r>
          </a:p>
          <a:p>
            <a:pPr>
              <a:lnSpc>
                <a:spcPct val="90000"/>
              </a:lnSpc>
            </a:pPr>
            <a:endParaRPr lang="en-US" sz="2400" dirty="0"/>
          </a:p>
        </p:txBody>
      </p:sp>
      <p:sp>
        <p:nvSpPr>
          <p:cNvPr id="8" name="TextBox 7">
            <a:extLst>
              <a:ext uri="{FF2B5EF4-FFF2-40B4-BE49-F238E27FC236}">
                <a16:creationId xmlns:a16="http://schemas.microsoft.com/office/drawing/2014/main" id="{2597B43D-1698-482F-92A2-D7B491D3582F}"/>
              </a:ext>
            </a:extLst>
          </p:cNvPr>
          <p:cNvSpPr txBox="1"/>
          <p:nvPr/>
        </p:nvSpPr>
        <p:spPr>
          <a:xfrm>
            <a:off x="1141412" y="533400"/>
            <a:ext cx="10134600" cy="1311128"/>
          </a:xfrm>
          <a:prstGeom prst="rect">
            <a:avLst/>
          </a:prstGeom>
          <a:noFill/>
        </p:spPr>
        <p:txBody>
          <a:bodyPr wrap="square" rtlCol="0">
            <a:spAutoFit/>
          </a:bodyPr>
          <a:lstStyle/>
          <a:p>
            <a:pPr algn="ctr">
              <a:lnSpc>
                <a:spcPct val="90000"/>
              </a:lnSpc>
            </a:pPr>
            <a:r>
              <a:rPr lang="en-US" sz="4400" dirty="0"/>
              <a:t>POC for Help/Troubleshooting VA Navigation:</a:t>
            </a:r>
            <a:endParaRPr lang="en-US" dirty="0"/>
          </a:p>
        </p:txBody>
      </p:sp>
    </p:spTree>
    <p:extLst>
      <p:ext uri="{BB962C8B-B14F-4D97-AF65-F5344CB8AC3E}">
        <p14:creationId xmlns:p14="http://schemas.microsoft.com/office/powerpoint/2010/main" val="136534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93813" y="5443"/>
            <a:ext cx="9601200" cy="1143000"/>
          </a:xfrm>
        </p:spPr>
        <p:txBody>
          <a:bodyPr>
            <a:normAutofit/>
          </a:bodyPr>
          <a:lstStyle/>
          <a:p>
            <a:pPr algn="ctr"/>
            <a:r>
              <a:rPr lang="en-US" sz="4800" dirty="0"/>
              <a:t>What is the VA?</a:t>
            </a:r>
          </a:p>
        </p:txBody>
      </p:sp>
      <p:sp>
        <p:nvSpPr>
          <p:cNvPr id="14" name="Content Placeholder 13"/>
          <p:cNvSpPr>
            <a:spLocks noGrp="1"/>
          </p:cNvSpPr>
          <p:nvPr>
            <p:ph idx="1"/>
          </p:nvPr>
        </p:nvSpPr>
        <p:spPr/>
        <p:txBody>
          <a:bodyPr/>
          <a:lstStyle/>
          <a:p>
            <a:r>
              <a:rPr lang="en-US" sz="2800" dirty="0"/>
              <a:t>The Department of Veterans Affairs is comprised of 3 separate offices:</a:t>
            </a:r>
          </a:p>
          <a:p>
            <a:endParaRPr lang="en-US" sz="2800" dirty="0"/>
          </a:p>
        </p:txBody>
      </p:sp>
      <p:sp>
        <p:nvSpPr>
          <p:cNvPr id="6" name="Rectangle 5">
            <a:extLst>
              <a:ext uri="{FF2B5EF4-FFF2-40B4-BE49-F238E27FC236}">
                <a16:creationId xmlns:a16="http://schemas.microsoft.com/office/drawing/2014/main" id="{FBB08256-314A-480D-A7DD-198C795CA3AF}"/>
              </a:ext>
            </a:extLst>
          </p:cNvPr>
          <p:cNvSpPr/>
          <p:nvPr/>
        </p:nvSpPr>
        <p:spPr>
          <a:xfrm>
            <a:off x="1653380" y="3200400"/>
            <a:ext cx="27432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VBA</a:t>
            </a:r>
          </a:p>
        </p:txBody>
      </p:sp>
      <p:sp>
        <p:nvSpPr>
          <p:cNvPr id="9" name="Rectangle 8">
            <a:extLst>
              <a:ext uri="{FF2B5EF4-FFF2-40B4-BE49-F238E27FC236}">
                <a16:creationId xmlns:a16="http://schemas.microsoft.com/office/drawing/2014/main" id="{EAE37934-0DBC-48A2-B733-1C08EC9FB79D}"/>
              </a:ext>
            </a:extLst>
          </p:cNvPr>
          <p:cNvSpPr/>
          <p:nvPr/>
        </p:nvSpPr>
        <p:spPr>
          <a:xfrm>
            <a:off x="4987924" y="3200400"/>
            <a:ext cx="27432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NCA</a:t>
            </a:r>
          </a:p>
        </p:txBody>
      </p:sp>
      <p:sp>
        <p:nvSpPr>
          <p:cNvPr id="10" name="Rectangle 9">
            <a:extLst>
              <a:ext uri="{FF2B5EF4-FFF2-40B4-BE49-F238E27FC236}">
                <a16:creationId xmlns:a16="http://schemas.microsoft.com/office/drawing/2014/main" id="{A7E4C5F5-C336-4166-881D-306F99B2FB7C}"/>
              </a:ext>
            </a:extLst>
          </p:cNvPr>
          <p:cNvSpPr/>
          <p:nvPr/>
        </p:nvSpPr>
        <p:spPr>
          <a:xfrm>
            <a:off x="8301036" y="3200400"/>
            <a:ext cx="27432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VHA</a:t>
            </a:r>
          </a:p>
        </p:txBody>
      </p:sp>
    </p:spTree>
    <p:extLst>
      <p:ext uri="{BB962C8B-B14F-4D97-AF65-F5344CB8AC3E}">
        <p14:creationId xmlns:p14="http://schemas.microsoft.com/office/powerpoint/2010/main" val="127082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0FAB7-A85E-4BD3-8500-3ECC11D83A41}"/>
              </a:ext>
            </a:extLst>
          </p:cNvPr>
          <p:cNvSpPr>
            <a:spLocks noGrp="1"/>
          </p:cNvSpPr>
          <p:nvPr>
            <p:ph type="title"/>
          </p:nvPr>
        </p:nvSpPr>
        <p:spPr/>
        <p:txBody>
          <a:bodyPr/>
          <a:lstStyle/>
          <a:p>
            <a:pPr algn="ctr"/>
            <a:r>
              <a:rPr lang="en-US" dirty="0"/>
              <a:t>Veterans Benefits Administration (VBA)</a:t>
            </a:r>
          </a:p>
        </p:txBody>
      </p:sp>
      <p:sp>
        <p:nvSpPr>
          <p:cNvPr id="8" name="Oval 7">
            <a:extLst>
              <a:ext uri="{FF2B5EF4-FFF2-40B4-BE49-F238E27FC236}">
                <a16:creationId xmlns:a16="http://schemas.microsoft.com/office/drawing/2014/main" id="{B2CCC045-2AE0-4D71-87BE-4FCC12E55F6D}"/>
              </a:ext>
            </a:extLst>
          </p:cNvPr>
          <p:cNvSpPr/>
          <p:nvPr/>
        </p:nvSpPr>
        <p:spPr>
          <a:xfrm>
            <a:off x="5002668" y="2628900"/>
            <a:ext cx="2209800" cy="2057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Review Claim</a:t>
            </a:r>
          </a:p>
        </p:txBody>
      </p:sp>
      <p:sp>
        <p:nvSpPr>
          <p:cNvPr id="10" name="Oval 9">
            <a:extLst>
              <a:ext uri="{FF2B5EF4-FFF2-40B4-BE49-F238E27FC236}">
                <a16:creationId xmlns:a16="http://schemas.microsoft.com/office/drawing/2014/main" id="{6C2CED20-885C-4354-950A-05E7E457F080}"/>
              </a:ext>
            </a:extLst>
          </p:cNvPr>
          <p:cNvSpPr/>
          <p:nvPr/>
        </p:nvSpPr>
        <p:spPr>
          <a:xfrm>
            <a:off x="8609013" y="2628900"/>
            <a:ext cx="2286000" cy="2057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Award Rating</a:t>
            </a:r>
          </a:p>
        </p:txBody>
      </p:sp>
      <p:sp>
        <p:nvSpPr>
          <p:cNvPr id="11" name="Oval 10">
            <a:extLst>
              <a:ext uri="{FF2B5EF4-FFF2-40B4-BE49-F238E27FC236}">
                <a16:creationId xmlns:a16="http://schemas.microsoft.com/office/drawing/2014/main" id="{F7A8160F-62D9-4B5E-9BF0-1E8CA04E439C}"/>
              </a:ext>
            </a:extLst>
          </p:cNvPr>
          <p:cNvSpPr/>
          <p:nvPr/>
        </p:nvSpPr>
        <p:spPr>
          <a:xfrm>
            <a:off x="1252070" y="2476500"/>
            <a:ext cx="2286000" cy="2209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File Claim</a:t>
            </a:r>
          </a:p>
        </p:txBody>
      </p:sp>
      <p:sp>
        <p:nvSpPr>
          <p:cNvPr id="13" name="Arrow: Right 12">
            <a:extLst>
              <a:ext uri="{FF2B5EF4-FFF2-40B4-BE49-F238E27FC236}">
                <a16:creationId xmlns:a16="http://schemas.microsoft.com/office/drawing/2014/main" id="{4CB80035-E55C-41DB-9381-C7E260D57C7B}"/>
              </a:ext>
            </a:extLst>
          </p:cNvPr>
          <p:cNvSpPr/>
          <p:nvPr/>
        </p:nvSpPr>
        <p:spPr>
          <a:xfrm>
            <a:off x="7421536" y="341528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Arrow: Right 13">
            <a:extLst>
              <a:ext uri="{FF2B5EF4-FFF2-40B4-BE49-F238E27FC236}">
                <a16:creationId xmlns:a16="http://schemas.microsoft.com/office/drawing/2014/main" id="{DB3DC375-3121-4506-B565-34007D5A1512}"/>
              </a:ext>
            </a:extLst>
          </p:cNvPr>
          <p:cNvSpPr/>
          <p:nvPr/>
        </p:nvSpPr>
        <p:spPr>
          <a:xfrm>
            <a:off x="3781165" y="341528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1864001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B8A11-D0A0-439A-AADD-DD6688A42A85}"/>
              </a:ext>
            </a:extLst>
          </p:cNvPr>
          <p:cNvSpPr>
            <a:spLocks noGrp="1"/>
          </p:cNvSpPr>
          <p:nvPr>
            <p:ph type="title"/>
          </p:nvPr>
        </p:nvSpPr>
        <p:spPr/>
        <p:txBody>
          <a:bodyPr/>
          <a:lstStyle/>
          <a:p>
            <a:pPr algn="ctr"/>
            <a:r>
              <a:rPr lang="en-US" dirty="0"/>
              <a:t>National Cemetery Administration</a:t>
            </a:r>
          </a:p>
        </p:txBody>
      </p:sp>
      <p:pic>
        <p:nvPicPr>
          <p:cNvPr id="5" name="Content Placeholder 4">
            <a:extLst>
              <a:ext uri="{FF2B5EF4-FFF2-40B4-BE49-F238E27FC236}">
                <a16:creationId xmlns:a16="http://schemas.microsoft.com/office/drawing/2014/main" id="{975B0137-221F-4B14-8D02-6316A50CEE2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5212" y="2590800"/>
            <a:ext cx="4605866" cy="2667000"/>
          </a:xfrm>
        </p:spPr>
      </p:pic>
      <p:pic>
        <p:nvPicPr>
          <p:cNvPr id="7" name="Picture 6">
            <a:extLst>
              <a:ext uri="{FF2B5EF4-FFF2-40B4-BE49-F238E27FC236}">
                <a16:creationId xmlns:a16="http://schemas.microsoft.com/office/drawing/2014/main" id="{9E678C85-CAC6-4E64-A45F-D13741B443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6412" y="1981200"/>
            <a:ext cx="4648200" cy="3886200"/>
          </a:xfrm>
          <a:prstGeom prst="rect">
            <a:avLst/>
          </a:prstGeom>
        </p:spPr>
      </p:pic>
    </p:spTree>
    <p:extLst>
      <p:ext uri="{BB962C8B-B14F-4D97-AF65-F5344CB8AC3E}">
        <p14:creationId xmlns:p14="http://schemas.microsoft.com/office/powerpoint/2010/main" val="2406046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F0C4F-84EF-406E-AD27-BF00B57BA6C7}"/>
              </a:ext>
            </a:extLst>
          </p:cNvPr>
          <p:cNvSpPr>
            <a:spLocks noGrp="1"/>
          </p:cNvSpPr>
          <p:nvPr>
            <p:ph type="title"/>
          </p:nvPr>
        </p:nvSpPr>
        <p:spPr>
          <a:xfrm>
            <a:off x="1293813" y="152400"/>
            <a:ext cx="9601200" cy="1143000"/>
          </a:xfrm>
        </p:spPr>
        <p:txBody>
          <a:bodyPr/>
          <a:lstStyle/>
          <a:p>
            <a:pPr algn="ctr"/>
            <a:r>
              <a:rPr lang="en-US" dirty="0"/>
              <a:t>Veterans Health Administration (VHA)</a:t>
            </a:r>
          </a:p>
        </p:txBody>
      </p:sp>
      <p:pic>
        <p:nvPicPr>
          <p:cNvPr id="5" name="Content Placeholder 4">
            <a:extLst>
              <a:ext uri="{FF2B5EF4-FFF2-40B4-BE49-F238E27FC236}">
                <a16:creationId xmlns:a16="http://schemas.microsoft.com/office/drawing/2014/main" id="{F97A2AEA-226B-4F4D-8C12-75CEC414A76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93813" y="1981200"/>
            <a:ext cx="4289693" cy="3276600"/>
          </a:xfrm>
        </p:spPr>
      </p:pic>
      <p:pic>
        <p:nvPicPr>
          <p:cNvPr id="7" name="Picture 6">
            <a:extLst>
              <a:ext uri="{FF2B5EF4-FFF2-40B4-BE49-F238E27FC236}">
                <a16:creationId xmlns:a16="http://schemas.microsoft.com/office/drawing/2014/main" id="{B1EA42EC-C2CC-481B-9D80-D17DAA855A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6225" y="1981200"/>
            <a:ext cx="4267200" cy="3314700"/>
          </a:xfrm>
          <a:prstGeom prst="rect">
            <a:avLst/>
          </a:prstGeom>
        </p:spPr>
      </p:pic>
    </p:spTree>
    <p:extLst>
      <p:ext uri="{BB962C8B-B14F-4D97-AF65-F5344CB8AC3E}">
        <p14:creationId xmlns:p14="http://schemas.microsoft.com/office/powerpoint/2010/main" val="3298596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0AF07-A6E5-417A-A7AC-CA461D306D12}"/>
              </a:ext>
            </a:extLst>
          </p:cNvPr>
          <p:cNvSpPr>
            <a:spLocks noGrp="1"/>
          </p:cNvSpPr>
          <p:nvPr>
            <p:ph type="title"/>
          </p:nvPr>
        </p:nvSpPr>
        <p:spPr>
          <a:xfrm>
            <a:off x="1446212" y="0"/>
            <a:ext cx="9601200" cy="658586"/>
          </a:xfrm>
        </p:spPr>
        <p:txBody>
          <a:bodyPr>
            <a:normAutofit/>
          </a:bodyPr>
          <a:lstStyle/>
          <a:p>
            <a:pPr algn="ctr"/>
            <a:r>
              <a:rPr lang="en-US" dirty="0"/>
              <a:t>Recreation Therapy (RT)</a:t>
            </a:r>
          </a:p>
        </p:txBody>
      </p:sp>
      <p:pic>
        <p:nvPicPr>
          <p:cNvPr id="5" name="Content Placeholder 4">
            <a:extLst>
              <a:ext uri="{FF2B5EF4-FFF2-40B4-BE49-F238E27FC236}">
                <a16:creationId xmlns:a16="http://schemas.microsoft.com/office/drawing/2014/main" id="{FF6B8CE2-1FCC-45DF-BE8E-114329BBEC4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15236" y="3656240"/>
            <a:ext cx="3048000" cy="3151414"/>
          </a:xfrm>
        </p:spPr>
      </p:pic>
      <p:pic>
        <p:nvPicPr>
          <p:cNvPr id="9" name="Picture 8">
            <a:extLst>
              <a:ext uri="{FF2B5EF4-FFF2-40B4-BE49-F238E27FC236}">
                <a16:creationId xmlns:a16="http://schemas.microsoft.com/office/drawing/2014/main" id="{87AEB2DD-5467-411F-AE0A-2780F451F8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9612" y="3792312"/>
            <a:ext cx="4724400" cy="2879270"/>
          </a:xfrm>
          <a:prstGeom prst="rect">
            <a:avLst/>
          </a:prstGeom>
        </p:spPr>
      </p:pic>
      <p:pic>
        <p:nvPicPr>
          <p:cNvPr id="11" name="Picture 10">
            <a:extLst>
              <a:ext uri="{FF2B5EF4-FFF2-40B4-BE49-F238E27FC236}">
                <a16:creationId xmlns:a16="http://schemas.microsoft.com/office/drawing/2014/main" id="{046BD531-3D8D-43F8-9C80-6E70C378E5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5212" y="913040"/>
            <a:ext cx="4191000" cy="2743200"/>
          </a:xfrm>
          <a:prstGeom prst="rect">
            <a:avLst/>
          </a:prstGeom>
        </p:spPr>
      </p:pic>
      <p:pic>
        <p:nvPicPr>
          <p:cNvPr id="13" name="Picture 12">
            <a:extLst>
              <a:ext uri="{FF2B5EF4-FFF2-40B4-BE49-F238E27FC236}">
                <a16:creationId xmlns:a16="http://schemas.microsoft.com/office/drawing/2014/main" id="{1B6C52D4-E1E7-4AA9-B50B-FA7B79B602F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48336" y="913040"/>
            <a:ext cx="3733800" cy="2635704"/>
          </a:xfrm>
          <a:prstGeom prst="rect">
            <a:avLst/>
          </a:prstGeom>
        </p:spPr>
      </p:pic>
    </p:spTree>
    <p:extLst>
      <p:ext uri="{BB962C8B-B14F-4D97-AF65-F5344CB8AC3E}">
        <p14:creationId xmlns:p14="http://schemas.microsoft.com/office/powerpoint/2010/main" val="2739271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F4246-9ACE-4C7C-998C-C8A90707DB0B}"/>
              </a:ext>
            </a:extLst>
          </p:cNvPr>
          <p:cNvSpPr>
            <a:spLocks noGrp="1"/>
          </p:cNvSpPr>
          <p:nvPr>
            <p:ph type="title"/>
          </p:nvPr>
        </p:nvSpPr>
        <p:spPr>
          <a:xfrm>
            <a:off x="1598612" y="152400"/>
            <a:ext cx="9601200" cy="600076"/>
          </a:xfrm>
        </p:spPr>
        <p:txBody>
          <a:bodyPr/>
          <a:lstStyle/>
          <a:p>
            <a:pPr algn="ctr"/>
            <a:r>
              <a:rPr lang="en-US" dirty="0"/>
              <a:t>Physical Medicine and Rehabilitation (PMR)</a:t>
            </a:r>
          </a:p>
        </p:txBody>
      </p:sp>
      <p:sp>
        <p:nvSpPr>
          <p:cNvPr id="3" name="Content Placeholder 2">
            <a:extLst>
              <a:ext uri="{FF2B5EF4-FFF2-40B4-BE49-F238E27FC236}">
                <a16:creationId xmlns:a16="http://schemas.microsoft.com/office/drawing/2014/main" id="{AEFACF00-67B8-4A44-ACC3-8B53FE3F2184}"/>
              </a:ext>
            </a:extLst>
          </p:cNvPr>
          <p:cNvSpPr>
            <a:spLocks noGrp="1"/>
          </p:cNvSpPr>
          <p:nvPr>
            <p:ph idx="1"/>
          </p:nvPr>
        </p:nvSpPr>
        <p:spPr>
          <a:xfrm>
            <a:off x="760412" y="1295400"/>
            <a:ext cx="10896600" cy="4495800"/>
          </a:xfrm>
        </p:spPr>
        <p:txBody>
          <a:bodyPr>
            <a:normAutofit/>
          </a:bodyPr>
          <a:lstStyle/>
          <a:p>
            <a:pPr marL="274320" lvl="1" indent="0">
              <a:buNone/>
            </a:pPr>
            <a:endParaRPr lang="en-US" dirty="0"/>
          </a:p>
          <a:p>
            <a:pPr marL="274320" lvl="1" indent="0">
              <a:buNone/>
            </a:pPr>
            <a:endParaRPr lang="en-US" dirty="0"/>
          </a:p>
          <a:p>
            <a:pPr lvl="1"/>
            <a:endParaRPr lang="en-US" dirty="0"/>
          </a:p>
        </p:txBody>
      </p:sp>
      <p:sp>
        <p:nvSpPr>
          <p:cNvPr id="4" name="Oval 3">
            <a:extLst>
              <a:ext uri="{FF2B5EF4-FFF2-40B4-BE49-F238E27FC236}">
                <a16:creationId xmlns:a16="http://schemas.microsoft.com/office/drawing/2014/main" id="{432182E5-BB8F-41C7-AD7E-9BE427D5FF25}"/>
              </a:ext>
            </a:extLst>
          </p:cNvPr>
          <p:cNvSpPr/>
          <p:nvPr/>
        </p:nvSpPr>
        <p:spPr>
          <a:xfrm>
            <a:off x="912812" y="1279071"/>
            <a:ext cx="2057400" cy="190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OT: Occupational Therapy</a:t>
            </a:r>
          </a:p>
        </p:txBody>
      </p:sp>
      <p:sp>
        <p:nvSpPr>
          <p:cNvPr id="5" name="Oval 4">
            <a:extLst>
              <a:ext uri="{FF2B5EF4-FFF2-40B4-BE49-F238E27FC236}">
                <a16:creationId xmlns:a16="http://schemas.microsoft.com/office/drawing/2014/main" id="{0C1A50E2-DDBD-4D56-9179-7C8CBB658BE6}"/>
              </a:ext>
            </a:extLst>
          </p:cNvPr>
          <p:cNvSpPr/>
          <p:nvPr/>
        </p:nvSpPr>
        <p:spPr>
          <a:xfrm>
            <a:off x="3732212" y="1279071"/>
            <a:ext cx="2057400" cy="190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RT: Recreation Therapy</a:t>
            </a:r>
          </a:p>
        </p:txBody>
      </p:sp>
      <p:sp>
        <p:nvSpPr>
          <p:cNvPr id="6" name="Oval 5">
            <a:extLst>
              <a:ext uri="{FF2B5EF4-FFF2-40B4-BE49-F238E27FC236}">
                <a16:creationId xmlns:a16="http://schemas.microsoft.com/office/drawing/2014/main" id="{47F2223F-EB8E-4879-BD90-70F302EE3929}"/>
              </a:ext>
            </a:extLst>
          </p:cNvPr>
          <p:cNvSpPr/>
          <p:nvPr/>
        </p:nvSpPr>
        <p:spPr>
          <a:xfrm>
            <a:off x="6551612" y="1279071"/>
            <a:ext cx="2057400" cy="190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PT: </a:t>
            </a:r>
          </a:p>
          <a:p>
            <a:pPr algn="ctr"/>
            <a:r>
              <a:rPr lang="en-US" sz="1600" dirty="0"/>
              <a:t>Physical Therapy</a:t>
            </a:r>
          </a:p>
        </p:txBody>
      </p:sp>
      <p:sp>
        <p:nvSpPr>
          <p:cNvPr id="7" name="Oval 6">
            <a:extLst>
              <a:ext uri="{FF2B5EF4-FFF2-40B4-BE49-F238E27FC236}">
                <a16:creationId xmlns:a16="http://schemas.microsoft.com/office/drawing/2014/main" id="{7976D597-5638-4C44-8157-2219B806E375}"/>
              </a:ext>
            </a:extLst>
          </p:cNvPr>
          <p:cNvSpPr/>
          <p:nvPr/>
        </p:nvSpPr>
        <p:spPr>
          <a:xfrm>
            <a:off x="9358539" y="1300843"/>
            <a:ext cx="2057400" cy="190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Prosthetics</a:t>
            </a:r>
          </a:p>
        </p:txBody>
      </p:sp>
      <p:pic>
        <p:nvPicPr>
          <p:cNvPr id="9" name="Picture 8">
            <a:extLst>
              <a:ext uri="{FF2B5EF4-FFF2-40B4-BE49-F238E27FC236}">
                <a16:creationId xmlns:a16="http://schemas.microsoft.com/office/drawing/2014/main" id="{F08CB8CA-F7F9-4A36-B0C2-C4D3515E06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2812" y="3548742"/>
            <a:ext cx="1965098" cy="2852057"/>
          </a:xfrm>
          <a:prstGeom prst="rect">
            <a:avLst/>
          </a:prstGeom>
        </p:spPr>
      </p:pic>
      <p:pic>
        <p:nvPicPr>
          <p:cNvPr id="11" name="Picture 10">
            <a:extLst>
              <a:ext uri="{FF2B5EF4-FFF2-40B4-BE49-F238E27FC236}">
                <a16:creationId xmlns:a16="http://schemas.microsoft.com/office/drawing/2014/main" id="{AADB38EB-18A1-486D-93C8-1B6AC629D4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5804" y="3748767"/>
            <a:ext cx="4781550" cy="2652032"/>
          </a:xfrm>
          <a:prstGeom prst="rect">
            <a:avLst/>
          </a:prstGeom>
        </p:spPr>
      </p:pic>
      <p:pic>
        <p:nvPicPr>
          <p:cNvPr id="13" name="Picture 12">
            <a:extLst>
              <a:ext uri="{FF2B5EF4-FFF2-40B4-BE49-F238E27FC236}">
                <a16:creationId xmlns:a16="http://schemas.microsoft.com/office/drawing/2014/main" id="{24BC6DE9-67F0-482E-A0B3-5EDC4ACD79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80524" y="3726996"/>
            <a:ext cx="4022039" cy="2652032"/>
          </a:xfrm>
          <a:prstGeom prst="rect">
            <a:avLst/>
          </a:prstGeom>
        </p:spPr>
      </p:pic>
    </p:spTree>
    <p:extLst>
      <p:ext uri="{BB962C8B-B14F-4D97-AF65-F5344CB8AC3E}">
        <p14:creationId xmlns:p14="http://schemas.microsoft.com/office/powerpoint/2010/main" val="217750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D6FD2-2B3E-4458-84F8-FB423F65DFB0}"/>
              </a:ext>
            </a:extLst>
          </p:cNvPr>
          <p:cNvSpPr>
            <a:spLocks noGrp="1"/>
          </p:cNvSpPr>
          <p:nvPr>
            <p:ph type="title"/>
          </p:nvPr>
        </p:nvSpPr>
        <p:spPr>
          <a:xfrm>
            <a:off x="1293813" y="152400"/>
            <a:ext cx="9601200" cy="838200"/>
          </a:xfrm>
        </p:spPr>
        <p:txBody>
          <a:bodyPr/>
          <a:lstStyle/>
          <a:p>
            <a:pPr algn="ctr"/>
            <a:r>
              <a:rPr lang="en-US" dirty="0"/>
              <a:t>Voluntary Service (VS)</a:t>
            </a:r>
          </a:p>
        </p:txBody>
      </p:sp>
      <p:pic>
        <p:nvPicPr>
          <p:cNvPr id="5" name="Content Placeholder 4">
            <a:extLst>
              <a:ext uri="{FF2B5EF4-FFF2-40B4-BE49-F238E27FC236}">
                <a16:creationId xmlns:a16="http://schemas.microsoft.com/office/drawing/2014/main" id="{96779F1C-6944-454B-AEA5-C6A8D812474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1411" y="1447800"/>
            <a:ext cx="4033947" cy="2171700"/>
          </a:xfrm>
        </p:spPr>
      </p:pic>
      <p:pic>
        <p:nvPicPr>
          <p:cNvPr id="7" name="Picture 6">
            <a:extLst>
              <a:ext uri="{FF2B5EF4-FFF2-40B4-BE49-F238E27FC236}">
                <a16:creationId xmlns:a16="http://schemas.microsoft.com/office/drawing/2014/main" id="{C98C9669-DFC4-4A35-A640-5A6894399B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1583" y="1295400"/>
            <a:ext cx="3380509" cy="2324100"/>
          </a:xfrm>
          <a:prstGeom prst="rect">
            <a:avLst/>
          </a:prstGeom>
        </p:spPr>
      </p:pic>
      <p:pic>
        <p:nvPicPr>
          <p:cNvPr id="9" name="Picture 8">
            <a:extLst>
              <a:ext uri="{FF2B5EF4-FFF2-40B4-BE49-F238E27FC236}">
                <a16:creationId xmlns:a16="http://schemas.microsoft.com/office/drawing/2014/main" id="{C53D7AAE-4B46-4C2A-99AA-C078925F5A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6988" y="3733800"/>
            <a:ext cx="4514850" cy="3019425"/>
          </a:xfrm>
          <a:prstGeom prst="rect">
            <a:avLst/>
          </a:prstGeom>
        </p:spPr>
      </p:pic>
    </p:spTree>
    <p:extLst>
      <p:ext uri="{BB962C8B-B14F-4D97-AF65-F5344CB8AC3E}">
        <p14:creationId xmlns:p14="http://schemas.microsoft.com/office/powerpoint/2010/main" val="94760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and Procedures to Form Alliance</a:t>
            </a:r>
          </a:p>
        </p:txBody>
      </p:sp>
      <p:sp>
        <p:nvSpPr>
          <p:cNvPr id="5" name="Content Placeholder 4"/>
          <p:cNvSpPr>
            <a:spLocks noGrp="1"/>
          </p:cNvSpPr>
          <p:nvPr>
            <p:ph sz="half" idx="1"/>
          </p:nvPr>
        </p:nvSpPr>
        <p:spPr/>
        <p:txBody>
          <a:bodyPr/>
          <a:lstStyle/>
          <a:p>
            <a:r>
              <a:rPr lang="en-US" dirty="0"/>
              <a:t>Call local VA operator and ask to speak with a Recreation Therapist.</a:t>
            </a:r>
          </a:p>
          <a:p>
            <a:r>
              <a:rPr lang="en-US" dirty="0"/>
              <a:t>If no RT at VA or available, ask to speak to chief or clerk at VS.</a:t>
            </a:r>
          </a:p>
          <a:p>
            <a:r>
              <a:rPr lang="en-US" dirty="0"/>
              <a:t>Be well prepared and ready to make a case for why you think your program would benefit the Vets, hospital, and community.</a:t>
            </a:r>
          </a:p>
        </p:txBody>
      </p:sp>
      <p:graphicFrame>
        <p:nvGraphicFramePr>
          <p:cNvPr id="4" name="Content Placeholder 3" descr="Stacked List - Use to show groups of information or steps in a task, process, or workflow. Circular shapes contain Level 1 text, and the corresponding rectangles contain Level 2 text. Works well for numerous details and minimal Level 1 text."/>
          <p:cNvGraphicFramePr>
            <a:graphicFrameLocks noGrp="1"/>
          </p:cNvGraphicFramePr>
          <p:nvPr>
            <p:ph sz="half" idx="2"/>
            <p:extLst>
              <p:ext uri="{D42A27DB-BD31-4B8C-83A1-F6EECF244321}">
                <p14:modId xmlns:p14="http://schemas.microsoft.com/office/powerpoint/2010/main" val="2779463747"/>
              </p:ext>
            </p:extLst>
          </p:nvPr>
        </p:nvGraphicFramePr>
        <p:xfrm>
          <a:off x="6202363" y="1676400"/>
          <a:ext cx="46990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47476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erenity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name="TF02801109.potx" id="{B47C65E8-9F73-4C4F-A3C2-84725F71438E}" vid="{CFC30A9F-F7E5-41F4-B6B7-D2E5B79E3BFB}"/>
    </a:ext>
  </a:extLst>
</a:theme>
</file>

<file path=ppt/theme/theme2.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1360506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TP102801108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706526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249165-F638-412C-8E0A-DFB7045CA2E0}">
  <ds:schemaRefs>
    <ds:schemaRef ds:uri="http://schemas.microsoft.com/office/2006/metadata/properties"/>
    <ds:schemaRef ds:uri="http://purl.org/dc/elements/1.1/"/>
    <ds:schemaRef ds:uri="http://www.w3.org/XML/1998/namespace"/>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4873beb7-5857-4685-be1f-d57550cc96cc"/>
    <ds:schemaRef ds:uri="http://purl.org/dc/terms/"/>
  </ds:schemaRefs>
</ds:datastoreItem>
</file>

<file path=customXml/itemProps2.xml><?xml version="1.0" encoding="utf-8"?>
<ds:datastoreItem xmlns:ds="http://schemas.openxmlformats.org/officeDocument/2006/customXml" ds:itemID="{211E33DF-2340-4F4E-B874-B73FEFEBFC8D}">
  <ds:schemaRefs>
    <ds:schemaRef ds:uri="http://schemas.microsoft.com/sharepoint/v3/contenttype/forms"/>
  </ds:schemaRefs>
</ds:datastoreItem>
</file>

<file path=customXml/itemProps3.xml><?xml version="1.0" encoding="utf-8"?>
<ds:datastoreItem xmlns:ds="http://schemas.openxmlformats.org/officeDocument/2006/customXml" ds:itemID="{4683C129-7B42-490A-AD74-E9303BC76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Serenity nature presentation (widescreen)</Template>
  <TotalTime>374</TotalTime>
  <Words>1338</Words>
  <Application>Microsoft Office PowerPoint</Application>
  <PresentationFormat>Custom</PresentationFormat>
  <Paragraphs>111</Paragraphs>
  <Slides>13</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Euphemia</vt:lpstr>
      <vt:lpstr>Serenity 16x9</vt:lpstr>
      <vt:lpstr>Working with the VA</vt:lpstr>
      <vt:lpstr>What is the VA?</vt:lpstr>
      <vt:lpstr>Veterans Benefits Administration (VBA)</vt:lpstr>
      <vt:lpstr>National Cemetery Administration</vt:lpstr>
      <vt:lpstr>Veterans Health Administration (VHA)</vt:lpstr>
      <vt:lpstr>Recreation Therapy (RT)</vt:lpstr>
      <vt:lpstr>Physical Medicine and Rehabilitation (PMR)</vt:lpstr>
      <vt:lpstr>Voluntary Service (VS)</vt:lpstr>
      <vt:lpstr>Steps and Procedures to Form Alliance</vt:lpstr>
      <vt:lpstr>Come Prepared and Organized </vt:lpstr>
      <vt:lpstr>Working in your favor</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with the VA</dc:title>
  <dc:creator>Alger, Dustin M.</dc:creator>
  <cp:lastModifiedBy>Dave Kumlien</cp:lastModifiedBy>
  <cp:revision>26</cp:revision>
  <dcterms:created xsi:type="dcterms:W3CDTF">2018-05-02T16:14:43Z</dcterms:created>
  <dcterms:modified xsi:type="dcterms:W3CDTF">2018-05-21T16:23:35Z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