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63" r:id="rId3"/>
    <p:sldId id="261" r:id="rId4"/>
    <p:sldId id="264" r:id="rId5"/>
    <p:sldId id="257" r:id="rId6"/>
    <p:sldId id="260" r:id="rId7"/>
    <p:sldId id="258" r:id="rId8"/>
    <p:sldId id="259" r:id="rId9"/>
    <p:sldId id="285" r:id="rId10"/>
    <p:sldId id="266" r:id="rId11"/>
    <p:sldId id="267" r:id="rId12"/>
    <p:sldId id="265" r:id="rId13"/>
    <p:sldId id="268" r:id="rId14"/>
    <p:sldId id="269" r:id="rId15"/>
    <p:sldId id="270" r:id="rId16"/>
    <p:sldId id="271" r:id="rId17"/>
    <p:sldId id="287" r:id="rId18"/>
    <p:sldId id="288" r:id="rId19"/>
    <p:sldId id="286" r:id="rId20"/>
    <p:sldId id="273" r:id="rId21"/>
    <p:sldId id="272" r:id="rId22"/>
    <p:sldId id="274" r:id="rId23"/>
    <p:sldId id="275" r:id="rId24"/>
    <p:sldId id="279" r:id="rId25"/>
    <p:sldId id="278" r:id="rId26"/>
    <p:sldId id="282" r:id="rId27"/>
    <p:sldId id="283" r:id="rId28"/>
    <p:sldId id="277" r:id="rId29"/>
    <p:sldId id="276" r:id="rId30"/>
    <p:sldId id="281" r:id="rId31"/>
    <p:sldId id="284" r:id="rId32"/>
    <p:sldId id="280" r:id="rId33"/>
    <p:sldId id="289" r:id="rId34"/>
    <p:sldId id="290" r:id="rId35"/>
    <p:sldId id="292" r:id="rId36"/>
    <p:sldId id="293" r:id="rId37"/>
    <p:sldId id="294" r:id="rId38"/>
    <p:sldId id="262" r:id="rId39"/>
    <p:sldId id="295"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7391" autoAdjust="0"/>
  </p:normalViewPr>
  <p:slideViewPr>
    <p:cSldViewPr>
      <p:cViewPr varScale="1">
        <p:scale>
          <a:sx n="70" d="100"/>
          <a:sy n="70" d="100"/>
        </p:scale>
        <p:origin x="-1980" y="-96"/>
      </p:cViewPr>
      <p:guideLst>
        <p:guide orient="horz" pos="2160"/>
        <p:guide pos="2880"/>
      </p:guideLst>
    </p:cSldViewPr>
  </p:slideViewPr>
  <p:notesTextViewPr>
    <p:cViewPr>
      <p:scale>
        <a:sx n="150" d="100"/>
        <a:sy n="15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FB67FB-525E-42C8-AE6F-AC77ED455F77}" type="datetimeFigureOut">
              <a:rPr lang="en-US" smtClean="0"/>
              <a:pPr/>
              <a:t>1/17/2014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29E1A6-784D-48A6-82AC-55539B50D21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1C616-77F7-4621-A295-626CDDCCF341}"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88486-F7C8-4F3D-BD8D-18869D7D9E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588486-F7C8-4F3D-BD8D-18869D7D9E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Well-defined head; not withdrawn.</a:t>
            </a:r>
            <a:endParaRPr lang="en-US" sz="1600"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pennies are highly adapted for living in swift waters.  They eat algae and other materials found on rocks.</a:t>
            </a:r>
            <a:endParaRPr lang="en-US"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“Clubbed” means that the antennae have an enlarged section at the end.  Antennae may look like a baseball bat or a club.  May be hard to discern with a hand magnifier.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Better known as hellgrammites</a:t>
            </a:r>
            <a:r>
              <a:rPr lang="en-US" dirty="0" smtClean="0"/>
              <a:t>.</a:t>
            </a:r>
            <a:endParaRPr lang="en-US"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Look very much like hellgrammites, but much smaller.</a:t>
            </a:r>
            <a:endParaRPr lang="en-US" sz="1600"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Century Gothic" pitchFamily="34" charset="0"/>
              </a:rPr>
              <a:t>Dobsonfly and </a:t>
            </a:r>
            <a:r>
              <a:rPr lang="en-US" sz="1600" dirty="0" err="1" smtClean="0">
                <a:latin typeface="Century Gothic" pitchFamily="34" charset="0"/>
              </a:rPr>
              <a:t>fishfly</a:t>
            </a:r>
            <a:r>
              <a:rPr lang="en-US" sz="1600" dirty="0" smtClean="0">
                <a:latin typeface="Century Gothic" pitchFamily="34" charset="0"/>
              </a:rPr>
              <a:t> larvae do not have that terminal filament.</a:t>
            </a:r>
            <a:endParaRPr lang="en-US" sz="1600" dirty="0">
              <a:latin typeface="Century Gothic" pitchFamily="34" charset="0"/>
            </a:endParaRPr>
          </a:p>
        </p:txBody>
      </p:sp>
      <p:sp>
        <p:nvSpPr>
          <p:cNvPr id="4" name="Slide Number Placeholder 3"/>
          <p:cNvSpPr>
            <a:spLocks noGrp="1"/>
          </p:cNvSpPr>
          <p:nvPr>
            <p:ph type="sldNum" sz="quarter" idx="10"/>
          </p:nvPr>
        </p:nvSpPr>
        <p:spPr/>
        <p:txBody>
          <a:bodyPr/>
          <a:lstStyle/>
          <a:p>
            <a:fld id="{B6588486-F7C8-4F3D-BD8D-18869D7D9EF3}"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These are free-living caddisfly</a:t>
            </a:r>
            <a:r>
              <a:rPr lang="en-US" sz="1600" baseline="0" dirty="0" smtClean="0"/>
              <a:t> larvae. Most species are active predators.  </a:t>
            </a:r>
            <a:r>
              <a:rPr lang="en-US" sz="1600" dirty="0" smtClean="0"/>
              <a:t>Most of the 100 or so species in North America belong to genus</a:t>
            </a:r>
            <a:r>
              <a:rPr lang="en-US" sz="1600" baseline="0" dirty="0" smtClean="0"/>
              <a:t> </a:t>
            </a:r>
            <a:r>
              <a:rPr lang="en-US" sz="1600" i="1" baseline="0" dirty="0" err="1" smtClean="0"/>
              <a:t>Rhyacophila</a:t>
            </a:r>
            <a:r>
              <a:rPr lang="en-US" sz="1600" baseline="0" dirty="0" smtClean="0"/>
              <a:t>.  They are predominantly green in color.  Larvae are found primarily in clear, cold streams, making this an important benthic macroinvertebrate in trout streams.  Very abundant in Pine Creek, north of Pittsburgh.</a:t>
            </a:r>
            <a:endParaRPr lang="en-US" sz="1600"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Century Gothic" pitchFamily="34" charset="0"/>
              </a:rPr>
              <a:t>Pull a caddisfly larva from its case to</a:t>
            </a:r>
            <a:r>
              <a:rPr lang="en-US" sz="1600" baseline="0" dirty="0" smtClean="0">
                <a:latin typeface="Century Gothic" pitchFamily="34" charset="0"/>
              </a:rPr>
              <a:t> verify that the uncased larvae you see are not just case-building types that have left their cases.</a:t>
            </a:r>
            <a:endParaRPr lang="en-US" sz="1600" dirty="0">
              <a:latin typeface="Century Gothic" pitchFamily="34" charset="0"/>
            </a:endParaRPr>
          </a:p>
        </p:txBody>
      </p:sp>
      <p:sp>
        <p:nvSpPr>
          <p:cNvPr id="4" name="Slide Number Placeholder 3"/>
          <p:cNvSpPr>
            <a:spLocks noGrp="1"/>
          </p:cNvSpPr>
          <p:nvPr>
            <p:ph type="sldNum" sz="quarter" idx="10"/>
          </p:nvPr>
        </p:nvSpPr>
        <p:spPr/>
        <p:txBody>
          <a:bodyPr/>
          <a:lstStyle/>
          <a:p>
            <a:fld id="{B6588486-F7C8-4F3D-BD8D-18869D7D9EF3}"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Century Gothic" pitchFamily="34" charset="0"/>
              </a:rPr>
              <a:t>Upper lip is modified for scraping algae and other material off the rocks.  Upper lip looks like the end of your ice scraper for your car windshield.</a:t>
            </a:r>
            <a:endParaRPr lang="en-US" sz="1600" dirty="0">
              <a:latin typeface="Century Gothic" pitchFamily="34" charset="0"/>
            </a:endParaRPr>
          </a:p>
        </p:txBody>
      </p:sp>
      <p:sp>
        <p:nvSpPr>
          <p:cNvPr id="4" name="Slide Number Placeholder 3"/>
          <p:cNvSpPr>
            <a:spLocks noGrp="1"/>
          </p:cNvSpPr>
          <p:nvPr>
            <p:ph type="sldNum" sz="quarter" idx="10"/>
          </p:nvPr>
        </p:nvSpPr>
        <p:spPr/>
        <p:txBody>
          <a:bodyPr/>
          <a:lstStyle/>
          <a:p>
            <a:fld id="{B6588486-F7C8-4F3D-BD8D-18869D7D9EF3}"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Century Gothic" pitchFamily="34" charset="0"/>
              </a:rPr>
              <a:t>Because their shells are constructed of calcium carbonate, snails are not common in most freestone streams, especially in non-glaciated areas (the same is true of clams and mussels).  You typically find them in slower water, often attached to vegetation.  Generally not found in faster water.</a:t>
            </a:r>
            <a:endParaRPr lang="en-US" sz="1600" dirty="0">
              <a:latin typeface="Century Gothic" pitchFamily="34" charset="0"/>
            </a:endParaRPr>
          </a:p>
        </p:txBody>
      </p:sp>
      <p:sp>
        <p:nvSpPr>
          <p:cNvPr id="4" name="Slide Number Placeholder 3"/>
          <p:cNvSpPr>
            <a:spLocks noGrp="1"/>
          </p:cNvSpPr>
          <p:nvPr>
            <p:ph type="sldNum" sz="quarter" idx="10"/>
          </p:nvPr>
        </p:nvSpPr>
        <p:spPr/>
        <p:txBody>
          <a:bodyPr/>
          <a:lstStyle/>
          <a:p>
            <a:fld id="{B6588486-F7C8-4F3D-BD8D-18869D7D9EF3}"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588486-F7C8-4F3D-BD8D-18869D7D9EF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Century Gothic" pitchFamily="34" charset="0"/>
              </a:rPr>
              <a:t>Photo: Predaceous diving beetle larva</a:t>
            </a:r>
          </a:p>
          <a:p>
            <a:endParaRPr lang="en-US" sz="1600" dirty="0" smtClean="0">
              <a:latin typeface="Century Gothic" pitchFamily="34" charset="0"/>
            </a:endParaRPr>
          </a:p>
          <a:p>
            <a:r>
              <a:rPr lang="en-US" sz="1600" dirty="0" smtClean="0">
                <a:latin typeface="Century Gothic" pitchFamily="34" charset="0"/>
              </a:rPr>
              <a:t>There are 112 families of beetles, but only about 10 are truly aquatic.  Unfortunately, beetle larvae do not have any distinct distinguishing feature.  You may arrive at identification</a:t>
            </a:r>
            <a:r>
              <a:rPr lang="en-US" sz="1600" baseline="0" dirty="0" smtClean="0">
                <a:latin typeface="Century Gothic" pitchFamily="34" charset="0"/>
              </a:rPr>
              <a:t> of a specimen as a beetle larva by process of elimination.  I can’t be of much help here, but we’ll continue to work on better guidance for you.</a:t>
            </a:r>
            <a:endParaRPr lang="en-US" sz="1600" dirty="0">
              <a:latin typeface="Century Gothic" pitchFamily="34" charset="0"/>
            </a:endParaRPr>
          </a:p>
        </p:txBody>
      </p:sp>
      <p:sp>
        <p:nvSpPr>
          <p:cNvPr id="4" name="Slide Number Placeholder 3"/>
          <p:cNvSpPr>
            <a:spLocks noGrp="1"/>
          </p:cNvSpPr>
          <p:nvPr>
            <p:ph type="sldNum" sz="quarter" idx="10"/>
          </p:nvPr>
        </p:nvSpPr>
        <p:spPr/>
        <p:txBody>
          <a:bodyPr/>
          <a:lstStyle/>
          <a:p>
            <a:fld id="{B6588486-F7C8-4F3D-BD8D-18869D7D9EF3}"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Century Gothic" pitchFamily="34" charset="0"/>
              </a:rPr>
              <a:t>Left: larva of</a:t>
            </a:r>
            <a:r>
              <a:rPr lang="en-US" sz="1600" baseline="0" dirty="0" smtClean="0">
                <a:latin typeface="Century Gothic" pitchFamily="34" charset="0"/>
              </a:rPr>
              <a:t> a water scavenger beetle; notice well-developed mouthparts (tearing and shredding).</a:t>
            </a:r>
          </a:p>
          <a:p>
            <a:endParaRPr lang="en-US" sz="1600" baseline="0" dirty="0" smtClean="0">
              <a:latin typeface="Century Gothic" pitchFamily="34" charset="0"/>
            </a:endParaRPr>
          </a:p>
          <a:p>
            <a:r>
              <a:rPr lang="en-US" sz="1600" baseline="0" dirty="0" smtClean="0">
                <a:latin typeface="Century Gothic" pitchFamily="34" charset="0"/>
              </a:rPr>
              <a:t>Right: </a:t>
            </a:r>
            <a:endParaRPr lang="en-US" sz="1600" dirty="0">
              <a:latin typeface="Century Gothic" pitchFamily="34" charset="0"/>
            </a:endParaRPr>
          </a:p>
        </p:txBody>
      </p:sp>
      <p:sp>
        <p:nvSpPr>
          <p:cNvPr id="4" name="Slide Number Placeholder 3"/>
          <p:cNvSpPr>
            <a:spLocks noGrp="1"/>
          </p:cNvSpPr>
          <p:nvPr>
            <p:ph type="sldNum" sz="quarter" idx="10"/>
          </p:nvPr>
        </p:nvSpPr>
        <p:spPr/>
        <p:txBody>
          <a:bodyPr/>
          <a:lstStyle/>
          <a:p>
            <a:fld id="{B6588486-F7C8-4F3D-BD8D-18869D7D9EF3}"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Century Gothic" pitchFamily="34" charset="0"/>
              </a:rPr>
              <a:t>Left: Whirligig beetle larva</a:t>
            </a:r>
          </a:p>
          <a:p>
            <a:endParaRPr lang="en-US" sz="1600" dirty="0" smtClean="0">
              <a:latin typeface="Century Gothic" pitchFamily="34" charset="0"/>
            </a:endParaRPr>
          </a:p>
          <a:p>
            <a:r>
              <a:rPr lang="en-US" sz="1600" dirty="0" smtClean="0">
                <a:latin typeface="Century Gothic" pitchFamily="34" charset="0"/>
              </a:rPr>
              <a:t>Right: Riffle beetle</a:t>
            </a:r>
            <a:r>
              <a:rPr lang="en-US" sz="1600" baseline="0" dirty="0" smtClean="0">
                <a:latin typeface="Century Gothic" pitchFamily="34" charset="0"/>
              </a:rPr>
              <a:t> larva</a:t>
            </a:r>
            <a:endParaRPr lang="en-US" sz="1600" dirty="0">
              <a:latin typeface="Century Gothic" pitchFamily="34" charset="0"/>
            </a:endParaRPr>
          </a:p>
        </p:txBody>
      </p:sp>
      <p:sp>
        <p:nvSpPr>
          <p:cNvPr id="4" name="Slide Number Placeholder 3"/>
          <p:cNvSpPr>
            <a:spLocks noGrp="1"/>
          </p:cNvSpPr>
          <p:nvPr>
            <p:ph type="sldNum" sz="quarter" idx="10"/>
          </p:nvPr>
        </p:nvSpPr>
        <p:spPr/>
        <p:txBody>
          <a:bodyPr/>
          <a:lstStyle/>
          <a:p>
            <a:fld id="{B6588486-F7C8-4F3D-BD8D-18869D7D9EF3}"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IOWATER guide is 16 MB</a:t>
            </a:r>
            <a:r>
              <a:rPr lang="en-US" sz="1600" baseline="0" dirty="0" smtClean="0"/>
              <a:t> pdf file.</a:t>
            </a:r>
            <a:endParaRPr lang="en-US" sz="1600"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Slide shows the taxonomic classification of the early black stonefly, </a:t>
            </a:r>
            <a:r>
              <a:rPr lang="en-US" sz="1600" i="1" dirty="0" err="1" smtClean="0"/>
              <a:t>Capnia</a:t>
            </a:r>
            <a:r>
              <a:rPr lang="en-US" sz="1600" i="1" dirty="0" smtClean="0"/>
              <a:t> </a:t>
            </a:r>
            <a:r>
              <a:rPr lang="en-US" sz="1600" i="1" dirty="0" err="1" smtClean="0"/>
              <a:t>vernalis</a:t>
            </a:r>
            <a:r>
              <a:rPr lang="en-US" sz="1600" dirty="0" smtClean="0"/>
              <a:t>.</a:t>
            </a:r>
          </a:p>
          <a:p>
            <a:endParaRPr lang="en-US" sz="1600" dirty="0" smtClean="0"/>
          </a:p>
          <a:p>
            <a:r>
              <a:rPr lang="en-US" sz="1600" dirty="0" smtClean="0"/>
              <a:t>Taxonomists have added to this sequence with </a:t>
            </a:r>
            <a:r>
              <a:rPr lang="en-US" sz="1600" dirty="0" err="1" smtClean="0"/>
              <a:t>superorder</a:t>
            </a:r>
            <a:r>
              <a:rPr lang="en-US" sz="1600" dirty="0" smtClean="0"/>
              <a:t>, </a:t>
            </a:r>
            <a:r>
              <a:rPr lang="en-US" sz="1600" dirty="0" err="1" smtClean="0"/>
              <a:t>superfamilies</a:t>
            </a:r>
            <a:r>
              <a:rPr lang="en-US" sz="1600" dirty="0" smtClean="0"/>
              <a:t>, subfamilies, etc.  Not important for our purposes, and we’ll ignore them.</a:t>
            </a:r>
          </a:p>
          <a:p>
            <a:endParaRPr lang="en-US" sz="1600" dirty="0" smtClean="0"/>
          </a:p>
          <a:p>
            <a:r>
              <a:rPr lang="en-US" sz="1600" dirty="0" smtClean="0"/>
              <a:t>We will be identifying organisms to Order, and in some cases, Family.  That is sufficient to compute a biological index value, providing a numerical characterization of the benthic community.</a:t>
            </a:r>
            <a:endParaRPr lang="en-US" sz="1600"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These are organisms that are highly sensitive to pollution.  Any appreciable amount of pollution, and they will be reduced in the benthic community, or disappear completely.</a:t>
            </a:r>
          </a:p>
          <a:p>
            <a:endParaRPr lang="en-US" sz="1600" dirty="0" smtClean="0"/>
          </a:p>
          <a:p>
            <a:r>
              <a:rPr lang="en-US" sz="1600" dirty="0" smtClean="0"/>
              <a:t>Stonefly nymphs require clean, cold, well-oxygenated water.  Their presence in the benthic community tells us a lot about water quality.  In fact, there are those who feel that, once you have established</a:t>
            </a:r>
            <a:r>
              <a:rPr lang="en-US" sz="1600" baseline="0" dirty="0" smtClean="0"/>
              <a:t> the presence of stoneflies in the benthic community, you need look no further.</a:t>
            </a:r>
          </a:p>
          <a:p>
            <a:endParaRPr lang="en-US" sz="1600" baseline="0" dirty="0" smtClean="0"/>
          </a:p>
          <a:p>
            <a:r>
              <a:rPr lang="en-US" sz="1600" baseline="0" dirty="0" smtClean="0"/>
              <a:t>Mayflies are one of the most common and important members of the freshwater bottom-dwelling community – over 700 species in North America.  If you are a fly fisherman, you are certainly aware of their importance.  They occur in a wide range of stream habitats, from the </a:t>
            </a:r>
            <a:r>
              <a:rPr lang="en-US" sz="1600" baseline="0" dirty="0" err="1" smtClean="0"/>
              <a:t>Baetis</a:t>
            </a:r>
            <a:r>
              <a:rPr lang="en-US" sz="1600" baseline="0" dirty="0" smtClean="0"/>
              <a:t> nymphs of rocky riffles to the Green Drake nymphs in soft sediments.</a:t>
            </a:r>
          </a:p>
          <a:p>
            <a:endParaRPr lang="en-US" sz="1600" baseline="0" dirty="0" smtClean="0"/>
          </a:p>
          <a:p>
            <a:r>
              <a:rPr lang="en-US" sz="1600" dirty="0" err="1" smtClean="0"/>
              <a:t>Caddisflies</a:t>
            </a:r>
            <a:r>
              <a:rPr lang="en-US" sz="1600" dirty="0" smtClean="0"/>
              <a:t> are a large </a:t>
            </a:r>
            <a:r>
              <a:rPr lang="en-US" sz="1600" dirty="0" smtClean="0"/>
              <a:t>and important group </a:t>
            </a:r>
            <a:r>
              <a:rPr lang="en-US" sz="1600" dirty="0" smtClean="0"/>
              <a:t>of aquatic insects – over 1200 species in North America. Non-net spinning </a:t>
            </a:r>
            <a:r>
              <a:rPr lang="en-US" sz="1600" dirty="0" err="1" smtClean="0"/>
              <a:t>caddisflies</a:t>
            </a:r>
            <a:r>
              <a:rPr lang="en-US" sz="1600" dirty="0" smtClean="0"/>
              <a:t> include case builders and free-living (</a:t>
            </a:r>
            <a:r>
              <a:rPr lang="en-US" sz="1600" dirty="0" err="1" smtClean="0"/>
              <a:t>Rhyacophila</a:t>
            </a:r>
            <a:r>
              <a:rPr lang="en-US" sz="1600" dirty="0" smtClean="0"/>
              <a:t>) species.</a:t>
            </a:r>
          </a:p>
          <a:p>
            <a:endParaRPr lang="en-US" sz="1600" baseline="0" dirty="0" smtClean="0"/>
          </a:p>
          <a:p>
            <a:r>
              <a:rPr lang="en-US" sz="1600" baseline="0" dirty="0" smtClean="0"/>
              <a:t>If you grew up bass fishing, you certainly know what hellgrammites are.  They are one of the largest insect larvae you’ll encounter.</a:t>
            </a:r>
          </a:p>
          <a:p>
            <a:endParaRPr lang="en-US" sz="1600" baseline="0" dirty="0" smtClean="0"/>
          </a:p>
          <a:p>
            <a:r>
              <a:rPr lang="en-US" sz="1600" baseline="0" dirty="0" smtClean="0"/>
              <a:t>Water Pennies are the larvae of a beetle; adults are terrestrial.</a:t>
            </a:r>
          </a:p>
          <a:p>
            <a:endParaRPr lang="en-US" sz="1600" baseline="0" dirty="0" smtClean="0"/>
          </a:p>
          <a:p>
            <a:r>
              <a:rPr lang="en-US" sz="1600" baseline="0" dirty="0" smtClean="0"/>
              <a:t>Riffle beetles are one of the few beetles that reside in the benthic zone as adults.</a:t>
            </a:r>
            <a:endParaRPr lang="en-US" sz="1600" dirty="0" smtClean="0"/>
          </a:p>
          <a:p>
            <a:endParaRPr lang="en-US" sz="1600" dirty="0" smtClean="0"/>
          </a:p>
          <a:p>
            <a:r>
              <a:rPr lang="en-US" sz="1600" dirty="0" smtClean="0"/>
              <a:t>There are two major groups of snails – Those</a:t>
            </a:r>
            <a:r>
              <a:rPr lang="en-US" sz="1600" baseline="0" dirty="0" smtClean="0"/>
              <a:t> with gills, and those having lungs.  Snails having gills are sensitive to pollution.</a:t>
            </a:r>
            <a:endParaRPr lang="en-US" sz="1600"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err="1" smtClean="0"/>
              <a:t>Cranefly</a:t>
            </a:r>
            <a:r>
              <a:rPr lang="en-US" sz="1600" dirty="0" smtClean="0"/>
              <a:t> adults look like giant </a:t>
            </a:r>
            <a:r>
              <a:rPr lang="en-US" sz="1600" dirty="0" err="1" smtClean="0"/>
              <a:t>mosquitos</a:t>
            </a:r>
            <a:r>
              <a:rPr lang="en-US" sz="1600" dirty="0" smtClean="0"/>
              <a:t>.</a:t>
            </a:r>
          </a:p>
          <a:p>
            <a:endParaRPr lang="en-US" sz="1600" dirty="0" smtClean="0"/>
          </a:p>
          <a:p>
            <a:r>
              <a:rPr lang="en-US" sz="1600" dirty="0" smtClean="0"/>
              <a:t>The larvae of these three families of caddisfly use nets to capture food.</a:t>
            </a:r>
          </a:p>
          <a:p>
            <a:endParaRPr lang="en-US" sz="1600" dirty="0" smtClean="0"/>
          </a:p>
          <a:p>
            <a:r>
              <a:rPr lang="en-US" sz="1600" dirty="0" smtClean="0"/>
              <a:t>The Order </a:t>
            </a:r>
            <a:r>
              <a:rPr lang="en-US" sz="1600" dirty="0" err="1" smtClean="0"/>
              <a:t>Odonota</a:t>
            </a:r>
            <a:r>
              <a:rPr lang="en-US" sz="1600" dirty="0" smtClean="0"/>
              <a:t> is</a:t>
            </a:r>
            <a:r>
              <a:rPr lang="en-US" sz="1600" baseline="0" dirty="0" smtClean="0"/>
              <a:t> divided into two major groups – Dragonflies and Damselflies.  Their larvae are aquatic; most species are predaceous.</a:t>
            </a:r>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Scuds and </a:t>
            </a:r>
            <a:r>
              <a:rPr lang="en-US" sz="1600" dirty="0" err="1" smtClean="0"/>
              <a:t>sowbugs</a:t>
            </a:r>
            <a:r>
              <a:rPr lang="en-US" sz="1600" dirty="0" smtClean="0"/>
              <a:t> are more common in limestone </a:t>
            </a:r>
            <a:r>
              <a:rPr lang="en-US" sz="1600" dirty="0" smtClean="0"/>
              <a:t>streams</a:t>
            </a:r>
            <a:r>
              <a:rPr lang="en-US" sz="1600" baseline="0" dirty="0" smtClean="0"/>
              <a:t> and </a:t>
            </a:r>
            <a:r>
              <a:rPr lang="en-US" sz="1600" baseline="0" dirty="0" err="1" smtClean="0"/>
              <a:t>tailwaters</a:t>
            </a:r>
            <a:r>
              <a:rPr lang="en-US" sz="1600" dirty="0" smtClean="0"/>
              <a:t>, but can be found in freestone streams.</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Continuing with groups somewhat sensitive to pollution. . . . </a:t>
            </a:r>
          </a:p>
          <a:p>
            <a:endParaRPr lang="en-US" sz="1600" dirty="0" smtClean="0"/>
          </a:p>
          <a:p>
            <a:r>
              <a:rPr lang="en-US" sz="1600" dirty="0" smtClean="0"/>
              <a:t>There are over 30,000 known species of beetles in North America.  Of those, 1,000 or so are aquatic or semi-aquatic.  However, the larvae of water beetles remain poorly known</a:t>
            </a:r>
            <a:r>
              <a:rPr lang="en-US" sz="1600" dirty="0" smtClean="0"/>
              <a:t>.</a:t>
            </a:r>
          </a:p>
          <a:p>
            <a:endParaRPr lang="en-US" sz="1600" dirty="0" smtClean="0"/>
          </a:p>
          <a:p>
            <a:r>
              <a:rPr lang="en-US" sz="1600" dirty="0" err="1" smtClean="0"/>
              <a:t>Fishflies</a:t>
            </a:r>
            <a:r>
              <a:rPr lang="en-US" sz="1600" dirty="0" smtClean="0"/>
              <a:t> are in the same Order as the hellgrammites (</a:t>
            </a:r>
            <a:r>
              <a:rPr lang="en-US" sz="1600" dirty="0" err="1" smtClean="0"/>
              <a:t>dobsonflies</a:t>
            </a:r>
            <a:r>
              <a:rPr lang="en-US" sz="1600" dirty="0" smtClean="0"/>
              <a:t>)</a:t>
            </a:r>
            <a:r>
              <a:rPr lang="en-US" sz="1600" baseline="0" dirty="0" smtClean="0"/>
              <a:t> </a:t>
            </a:r>
            <a:r>
              <a:rPr lang="en-US" sz="1600" dirty="0" smtClean="0"/>
              <a:t>and are very similar in appearance.  </a:t>
            </a:r>
            <a:r>
              <a:rPr lang="en-US" sz="1600" dirty="0" err="1" smtClean="0"/>
              <a:t>Fishfly</a:t>
            </a:r>
            <a:r>
              <a:rPr lang="en-US" sz="1600" dirty="0" smtClean="0"/>
              <a:t> larvae are much smaller, however, up to an inch long.</a:t>
            </a:r>
            <a:endParaRPr lang="en-US" sz="1600" dirty="0" smtClean="0"/>
          </a:p>
          <a:p>
            <a:endParaRPr lang="en-US" dirty="0" smtClean="0"/>
          </a:p>
          <a:p>
            <a:r>
              <a:rPr lang="en-US" dirty="0" smtClean="0"/>
              <a:t>Alderflies </a:t>
            </a:r>
            <a:r>
              <a:rPr lang="en-US" dirty="0" smtClean="0"/>
              <a:t>are related to </a:t>
            </a:r>
            <a:r>
              <a:rPr lang="en-US" dirty="0" err="1" smtClean="0"/>
              <a:t>fishflies</a:t>
            </a:r>
            <a:r>
              <a:rPr lang="en-US" dirty="0" smtClean="0"/>
              <a:t> and </a:t>
            </a:r>
            <a:r>
              <a:rPr lang="en-US" dirty="0" err="1" smtClean="0"/>
              <a:t>dobsonflies</a:t>
            </a:r>
            <a:r>
              <a:rPr lang="en-US" dirty="0" smtClean="0"/>
              <a:t> </a:t>
            </a:r>
            <a:r>
              <a:rPr lang="en-US" dirty="0" smtClean="0"/>
              <a:t>– same Order, but different families</a:t>
            </a:r>
            <a:r>
              <a:rPr lang="en-US" dirty="0" smtClean="0"/>
              <a:t>.  As we’ll see,</a:t>
            </a:r>
            <a:r>
              <a:rPr lang="en-US" baseline="0" dirty="0" smtClean="0"/>
              <a:t> it is easy to differentiate alderflies.</a:t>
            </a:r>
            <a:endParaRPr lang="en-US"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fly fish, you know about</a:t>
            </a:r>
            <a:r>
              <a:rPr lang="en-US" baseline="0" dirty="0" smtClean="0"/>
              <a:t> midges, both larvae and adults.  If you are like me, you’re reluctant to fish them because they’re so </a:t>
            </a:r>
            <a:r>
              <a:rPr lang="en-US" baseline="0" dirty="0" err="1" smtClean="0"/>
              <a:t>friggin</a:t>
            </a:r>
            <a:r>
              <a:rPr lang="en-US" baseline="0" dirty="0" smtClean="0"/>
              <a:t>’ small.</a:t>
            </a:r>
          </a:p>
          <a:p>
            <a:endParaRPr lang="en-US" baseline="0" dirty="0" smtClean="0"/>
          </a:p>
          <a:p>
            <a:r>
              <a:rPr lang="en-US" baseline="0" dirty="0" err="1" smtClean="0"/>
              <a:t>Blackflies</a:t>
            </a:r>
            <a:r>
              <a:rPr lang="en-US" baseline="0" dirty="0" smtClean="0"/>
              <a:t> are another member of the Order </a:t>
            </a:r>
            <a:r>
              <a:rPr lang="en-US" baseline="0" dirty="0" err="1" smtClean="0"/>
              <a:t>Diptera</a:t>
            </a:r>
            <a:r>
              <a:rPr lang="en-US" baseline="0" dirty="0" smtClean="0"/>
              <a:t> – true flies.  As you’ll see the larvae are pretty easy to identify.</a:t>
            </a:r>
          </a:p>
          <a:p>
            <a:endParaRPr lang="en-US" baseline="0" dirty="0" smtClean="0"/>
          </a:p>
          <a:p>
            <a:r>
              <a:rPr lang="en-US" baseline="0" dirty="0" smtClean="0"/>
              <a:t>Aquatic worms are segmented.  They are most often imitated with the San Juan worm pattern.</a:t>
            </a:r>
            <a:endParaRPr lang="en-US" dirty="0"/>
          </a:p>
        </p:txBody>
      </p:sp>
      <p:sp>
        <p:nvSpPr>
          <p:cNvPr id="4" name="Slide Number Placeholder 3"/>
          <p:cNvSpPr>
            <a:spLocks noGrp="1"/>
          </p:cNvSpPr>
          <p:nvPr>
            <p:ph type="sldNum" sz="quarter" idx="10"/>
          </p:nvPr>
        </p:nvSpPr>
        <p:spPr/>
        <p:txBody>
          <a:bodyPr/>
          <a:lstStyle/>
          <a:p>
            <a:fld id="{B6588486-F7C8-4F3D-BD8D-18869D7D9EF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Century Gothic" pitchFamily="34" charset="0"/>
              </a:rPr>
              <a:t>If you’ve tied a Walt’s worm, you tied a </a:t>
            </a:r>
            <a:r>
              <a:rPr lang="en-US" sz="1600" dirty="0" err="1" smtClean="0">
                <a:latin typeface="Century Gothic" pitchFamily="34" charset="0"/>
              </a:rPr>
              <a:t>cranefly</a:t>
            </a:r>
            <a:r>
              <a:rPr lang="en-US" sz="1600" dirty="0" smtClean="0">
                <a:latin typeface="Century Gothic" pitchFamily="34" charset="0"/>
              </a:rPr>
              <a:t> larva imitation.</a:t>
            </a:r>
            <a:endParaRPr lang="en-US" sz="1600" dirty="0">
              <a:latin typeface="Century Gothic" pitchFamily="34" charset="0"/>
            </a:endParaRPr>
          </a:p>
        </p:txBody>
      </p:sp>
      <p:sp>
        <p:nvSpPr>
          <p:cNvPr id="4" name="Slide Number Placeholder 3"/>
          <p:cNvSpPr>
            <a:spLocks noGrp="1"/>
          </p:cNvSpPr>
          <p:nvPr>
            <p:ph type="sldNum" sz="quarter" idx="10"/>
          </p:nvPr>
        </p:nvSpPr>
        <p:spPr/>
        <p:txBody>
          <a:bodyPr/>
          <a:lstStyle/>
          <a:p>
            <a:fld id="{B6588486-F7C8-4F3D-BD8D-18869D7D9EF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0866C9D-39B8-4193-B8FA-F07CD83551EA}" type="datetimeFigureOut">
              <a:rPr lang="en-US" smtClean="0"/>
              <a:pPr/>
              <a:t>1/17/2014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866C9D-39B8-4193-B8FA-F07CD83551EA}"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866C9D-39B8-4193-B8FA-F07CD83551EA}"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866C9D-39B8-4193-B8FA-F07CD83551EA}"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866C9D-39B8-4193-B8FA-F07CD83551EA}"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866C9D-39B8-4193-B8FA-F07CD83551EA}"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866C9D-39B8-4193-B8FA-F07CD83551EA}" type="datetimeFigureOut">
              <a:rPr lang="en-US" smtClean="0"/>
              <a:pPr/>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866C9D-39B8-4193-B8FA-F07CD83551EA}" type="datetimeFigureOut">
              <a:rPr lang="en-US" smtClean="0"/>
              <a:pPr/>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66C9D-39B8-4193-B8FA-F07CD83551EA}" type="datetimeFigureOut">
              <a:rPr lang="en-US" smtClean="0"/>
              <a:pPr/>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866C9D-39B8-4193-B8FA-F07CD83551EA}"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5AE6E-B5D5-4F2C-9B18-7773E4EB7C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866C9D-39B8-4193-B8FA-F07CD83551EA}"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855AE6E-B5D5-4F2C-9B18-7773E4EB7C1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866C9D-39B8-4193-B8FA-F07CD83551EA}" type="datetimeFigureOut">
              <a:rPr lang="en-US" smtClean="0"/>
              <a:pPr/>
              <a:t>1/17/2014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55AE6E-B5D5-4F2C-9B18-7773E4EB7C1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ec.ny.gov/animals/35772.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iowater.net/Publications/IOWATERBenthicPhotographicGuide.pdf" TargetMode="External"/><Relationship Id="rId4" Type="http://schemas.openxmlformats.org/officeDocument/2006/relationships/hyperlink" Target="http://bugguide.net/node/view/1574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400" i="1" dirty="0" smtClean="0">
                <a:solidFill>
                  <a:schemeClr val="accent1">
                    <a:lumMod val="40000"/>
                    <a:lumOff val="60000"/>
                  </a:schemeClr>
                </a:solidFill>
                <a:latin typeface="Century Gothic" pitchFamily="34" charset="0"/>
              </a:rPr>
              <a:t>BENTHIC MACROINVERTEBRATE</a:t>
            </a:r>
            <a:br>
              <a:rPr lang="en-US" sz="4400" i="1" dirty="0" smtClean="0">
                <a:solidFill>
                  <a:schemeClr val="accent1">
                    <a:lumMod val="40000"/>
                    <a:lumOff val="60000"/>
                  </a:schemeClr>
                </a:solidFill>
                <a:latin typeface="Century Gothic" pitchFamily="34" charset="0"/>
              </a:rPr>
            </a:br>
            <a:r>
              <a:rPr lang="en-US" sz="4400" i="1" dirty="0" smtClean="0">
                <a:solidFill>
                  <a:schemeClr val="accent1">
                    <a:lumMod val="40000"/>
                    <a:lumOff val="60000"/>
                  </a:schemeClr>
                </a:solidFill>
                <a:latin typeface="Century Gothic" pitchFamily="34" charset="0"/>
              </a:rPr>
              <a:t>IDENTIFICATION</a:t>
            </a:r>
            <a:r>
              <a:rPr lang="en-US" sz="4400" dirty="0" smtClean="0"/>
              <a:t/>
            </a:r>
            <a:br>
              <a:rPr lang="en-US" sz="4400" dirty="0" smtClean="0"/>
            </a:br>
            <a:endParaRPr lang="en-US" sz="4400" dirty="0"/>
          </a:p>
        </p:txBody>
      </p:sp>
      <p:sp>
        <p:nvSpPr>
          <p:cNvPr id="3" name="Subtitle 2"/>
          <p:cNvSpPr>
            <a:spLocks noGrp="1"/>
          </p:cNvSpPr>
          <p:nvPr>
            <p:ph type="subTitle" idx="1"/>
          </p:nvPr>
        </p:nvSpPr>
        <p:spPr>
          <a:xfrm>
            <a:off x="685800" y="4876800"/>
            <a:ext cx="7854696" cy="1524000"/>
          </a:xfrm>
        </p:spPr>
        <p:txBody>
          <a:bodyPr/>
          <a:lstStyle/>
          <a:p>
            <a:r>
              <a:rPr lang="en-US" b="1" dirty="0" smtClean="0">
                <a:solidFill>
                  <a:schemeClr val="accent1">
                    <a:lumMod val="50000"/>
                  </a:schemeClr>
                </a:solidFill>
                <a:latin typeface="Century Gothic" pitchFamily="34" charset="0"/>
              </a:rPr>
              <a:t>TROUT UNLIMITED</a:t>
            </a:r>
          </a:p>
          <a:p>
            <a:r>
              <a:rPr lang="en-US" b="1" dirty="0" smtClean="0">
                <a:solidFill>
                  <a:schemeClr val="accent1">
                    <a:lumMod val="50000"/>
                  </a:schemeClr>
                </a:solidFill>
                <a:latin typeface="Century Gothic" pitchFamily="34" charset="0"/>
              </a:rPr>
              <a:t>COLDWATER CONSERVATION CORPS</a:t>
            </a:r>
            <a:endParaRPr lang="en-US" b="1" dirty="0">
              <a:solidFill>
                <a:schemeClr val="accent1">
                  <a:lumMod val="50000"/>
                </a:schemeClr>
              </a:solidFill>
              <a:latin typeface="Century Gothic" pitchFamily="34" charset="0"/>
            </a:endParaRPr>
          </a:p>
        </p:txBody>
      </p:sp>
      <p:pic>
        <p:nvPicPr>
          <p:cNvPr id="5" name="Picture 4" descr="TULOGO_4C_150X217.jpg"/>
          <p:cNvPicPr>
            <a:picLocks noChangeAspect="1"/>
          </p:cNvPicPr>
          <p:nvPr/>
        </p:nvPicPr>
        <p:blipFill>
          <a:blip r:embed="rId3" cstate="print"/>
          <a:stretch>
            <a:fillRect/>
          </a:stretch>
        </p:blipFill>
        <p:spPr>
          <a:xfrm>
            <a:off x="3886200" y="2743200"/>
            <a:ext cx="1428750" cy="2066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Mayflies (</a:t>
            </a:r>
            <a:r>
              <a:rPr lang="en-US" sz="4000" b="1" i="1" u="sng" dirty="0" err="1" smtClean="0">
                <a:latin typeface="Century Gothic" pitchFamily="34" charset="0"/>
              </a:rPr>
              <a:t>Ephemeroptera</a:t>
            </a:r>
            <a:r>
              <a:rPr lang="en-US" sz="4000" b="1" u="sng" dirty="0" smtClean="0">
                <a:latin typeface="Century Gothic" pitchFamily="34" charset="0"/>
              </a:rPr>
              <a:t>)</a:t>
            </a:r>
            <a:endParaRPr lang="en-US" sz="4000" u="sng" dirty="0"/>
          </a:p>
        </p:txBody>
      </p:sp>
      <p:pic>
        <p:nvPicPr>
          <p:cNvPr id="5" name="Content Placeholder 4" descr="Mayfly.jpg"/>
          <p:cNvPicPr>
            <a:picLocks noGrp="1" noChangeAspect="1"/>
          </p:cNvPicPr>
          <p:nvPr>
            <p:ph sz="half" idx="1"/>
          </p:nvPr>
        </p:nvPicPr>
        <p:blipFill>
          <a:blip r:embed="rId2" cstate="print">
            <a:lum bright="-10000" contrast="20000"/>
          </a:blip>
          <a:stretch>
            <a:fillRect/>
          </a:stretch>
        </p:blipFill>
        <p:spPr>
          <a:xfrm>
            <a:off x="1295400" y="3048000"/>
            <a:ext cx="2601571" cy="1915319"/>
          </a:xfrm>
        </p:spPr>
      </p:pic>
      <p:sp>
        <p:nvSpPr>
          <p:cNvPr id="4" name="Content Placeholder 3"/>
          <p:cNvSpPr>
            <a:spLocks noGrp="1"/>
          </p:cNvSpPr>
          <p:nvPr>
            <p:ph sz="half" idx="2"/>
          </p:nvPr>
        </p:nvSpPr>
        <p:spPr>
          <a:xfrm>
            <a:off x="4648200" y="2133600"/>
            <a:ext cx="4038600" cy="4145125"/>
          </a:xfrm>
        </p:spPr>
        <p:txBody>
          <a:bodyPr>
            <a:normAutofit lnSpcReduction="10000"/>
          </a:bodyPr>
          <a:lstStyle/>
          <a:p>
            <a:r>
              <a:rPr lang="en-US" sz="2400" dirty="0" smtClean="0">
                <a:latin typeface="Century Gothic" pitchFamily="34" charset="0"/>
              </a:rPr>
              <a:t>Cylindrical to flattened form</a:t>
            </a:r>
          </a:p>
          <a:p>
            <a:r>
              <a:rPr lang="en-US" sz="2400" dirty="0" smtClean="0">
                <a:latin typeface="Century Gothic" pitchFamily="34" charset="0"/>
              </a:rPr>
              <a:t>Slender antennae</a:t>
            </a:r>
          </a:p>
          <a:p>
            <a:r>
              <a:rPr lang="en-US" sz="2400" dirty="0" err="1" smtClean="0">
                <a:latin typeface="Century Gothic" pitchFamily="34" charset="0"/>
              </a:rPr>
              <a:t>Platelike</a:t>
            </a:r>
            <a:r>
              <a:rPr lang="en-US" sz="2400" dirty="0" smtClean="0">
                <a:latin typeface="Century Gothic" pitchFamily="34" charset="0"/>
              </a:rPr>
              <a:t> or feathery gills on </a:t>
            </a:r>
            <a:r>
              <a:rPr lang="en-US" sz="2400" u="sng" dirty="0" smtClean="0">
                <a:latin typeface="Century Gothic" pitchFamily="34" charset="0"/>
              </a:rPr>
              <a:t>abdomen</a:t>
            </a:r>
          </a:p>
          <a:p>
            <a:r>
              <a:rPr lang="en-US" sz="2400" dirty="0" smtClean="0">
                <a:latin typeface="Century Gothic" pitchFamily="34" charset="0"/>
              </a:rPr>
              <a:t>Single tarsal claw at end of middle and hind legs</a:t>
            </a:r>
          </a:p>
          <a:p>
            <a:r>
              <a:rPr lang="en-US" sz="2400" dirty="0" smtClean="0">
                <a:latin typeface="Century Gothic" pitchFamily="34" charset="0"/>
              </a:rPr>
              <a:t>Most species have three tails, but some have only two.</a:t>
            </a:r>
          </a:p>
        </p:txBody>
      </p:sp>
      <p:sp>
        <p:nvSpPr>
          <p:cNvPr id="6" name="Oval 5"/>
          <p:cNvSpPr/>
          <p:nvPr/>
        </p:nvSpPr>
        <p:spPr>
          <a:xfrm>
            <a:off x="2057400" y="31242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Stoneflies (</a:t>
            </a:r>
            <a:r>
              <a:rPr lang="en-US" sz="4000" b="1" i="1" u="sng" dirty="0" err="1" smtClean="0">
                <a:latin typeface="Century Gothic" pitchFamily="34" charset="0"/>
              </a:rPr>
              <a:t>Plecoptera</a:t>
            </a:r>
            <a:r>
              <a:rPr lang="en-US" sz="4000" b="1" u="sng" dirty="0" smtClean="0">
                <a:latin typeface="Century Gothic" pitchFamily="34" charset="0"/>
              </a:rPr>
              <a:t>)</a:t>
            </a:r>
            <a:endParaRPr lang="en-US" sz="4000" u="sng" dirty="0"/>
          </a:p>
        </p:txBody>
      </p:sp>
      <p:pic>
        <p:nvPicPr>
          <p:cNvPr id="5" name="Content Placeholder 4" descr="Stonefly Larva.jpg"/>
          <p:cNvPicPr>
            <a:picLocks noGrp="1" noChangeAspect="1"/>
          </p:cNvPicPr>
          <p:nvPr>
            <p:ph sz="half" idx="1"/>
          </p:nvPr>
        </p:nvPicPr>
        <p:blipFill>
          <a:blip r:embed="rId2" cstate="print">
            <a:lum bright="-10000" contrast="20000"/>
          </a:blip>
          <a:stretch>
            <a:fillRect/>
          </a:stretch>
        </p:blipFill>
        <p:spPr>
          <a:xfrm>
            <a:off x="1295400" y="2819400"/>
            <a:ext cx="2438400" cy="2478049"/>
          </a:xfrm>
        </p:spPr>
      </p:pic>
      <p:sp>
        <p:nvSpPr>
          <p:cNvPr id="4" name="Content Placeholder 3"/>
          <p:cNvSpPr>
            <a:spLocks noGrp="1"/>
          </p:cNvSpPr>
          <p:nvPr>
            <p:ph sz="half" idx="2"/>
          </p:nvPr>
        </p:nvSpPr>
        <p:spPr>
          <a:xfrm>
            <a:off x="4648200" y="2514600"/>
            <a:ext cx="4038600" cy="3840324"/>
          </a:xfrm>
        </p:spPr>
        <p:txBody>
          <a:bodyPr/>
          <a:lstStyle/>
          <a:p>
            <a:r>
              <a:rPr lang="en-US" dirty="0" smtClean="0">
                <a:latin typeface="Century Gothic" pitchFamily="34" charset="0"/>
              </a:rPr>
              <a:t>Long, slender antennae</a:t>
            </a:r>
          </a:p>
          <a:p>
            <a:r>
              <a:rPr lang="en-US" dirty="0" smtClean="0">
                <a:latin typeface="Century Gothic" pitchFamily="34" charset="0"/>
              </a:rPr>
              <a:t>Wing cases prominent on thorax</a:t>
            </a:r>
          </a:p>
          <a:p>
            <a:r>
              <a:rPr lang="en-US" dirty="0" smtClean="0">
                <a:latin typeface="Century Gothic" pitchFamily="34" charset="0"/>
              </a:rPr>
              <a:t>Gills on thorax</a:t>
            </a:r>
          </a:p>
          <a:p>
            <a:r>
              <a:rPr lang="en-US" dirty="0" smtClean="0">
                <a:latin typeface="Century Gothic" pitchFamily="34" charset="0"/>
              </a:rPr>
              <a:t>Two tails</a:t>
            </a:r>
            <a:endParaRPr lang="en-US" dirty="0">
              <a:latin typeface="Century Gothic" pitchFamily="34" charset="0"/>
            </a:endParaRPr>
          </a:p>
        </p:txBody>
      </p:sp>
      <p:cxnSp>
        <p:nvCxnSpPr>
          <p:cNvPr id="7" name="Straight Arrow Connector 6"/>
          <p:cNvCxnSpPr/>
          <p:nvPr/>
        </p:nvCxnSpPr>
        <p:spPr>
          <a:xfrm flipH="1">
            <a:off x="2362200" y="3200400"/>
            <a:ext cx="1524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352800" y="3581400"/>
            <a:ext cx="1524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2771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err="1" smtClean="0">
                <a:latin typeface="Century Gothic" pitchFamily="34" charset="0"/>
              </a:rPr>
              <a:t>Cranefly</a:t>
            </a:r>
            <a:r>
              <a:rPr lang="en-US" sz="4000" b="1" u="sng" dirty="0" smtClean="0">
                <a:latin typeface="Century Gothic" pitchFamily="34" charset="0"/>
              </a:rPr>
              <a:t> Larvae (</a:t>
            </a:r>
            <a:r>
              <a:rPr lang="en-US" sz="4000" b="1" i="1" u="sng" dirty="0" err="1" smtClean="0">
                <a:latin typeface="Century Gothic" pitchFamily="34" charset="0"/>
              </a:rPr>
              <a:t>Tipulidae</a:t>
            </a:r>
            <a:r>
              <a:rPr lang="en-US" sz="4000" b="1" u="sng" dirty="0" smtClean="0">
                <a:latin typeface="Century Gothic" pitchFamily="34" charset="0"/>
              </a:rPr>
              <a:t>)</a:t>
            </a:r>
            <a:endParaRPr lang="en-US" sz="4000" b="1" u="sng" dirty="0">
              <a:latin typeface="Century Gothic" pitchFamily="34" charset="0"/>
            </a:endParaRPr>
          </a:p>
        </p:txBody>
      </p:sp>
      <p:pic>
        <p:nvPicPr>
          <p:cNvPr id="7" name="Content Placeholder 6" descr="Cranefly Larva 2.jpg"/>
          <p:cNvPicPr>
            <a:picLocks noGrp="1" noChangeAspect="1"/>
          </p:cNvPicPr>
          <p:nvPr>
            <p:ph sz="half" idx="1"/>
          </p:nvPr>
        </p:nvPicPr>
        <p:blipFill>
          <a:blip r:embed="rId3" cstate="print"/>
          <a:stretch>
            <a:fillRect/>
          </a:stretch>
        </p:blipFill>
        <p:spPr>
          <a:xfrm>
            <a:off x="457200" y="2362200"/>
            <a:ext cx="4038600" cy="2697208"/>
          </a:xfrm>
        </p:spPr>
      </p:pic>
      <p:sp>
        <p:nvSpPr>
          <p:cNvPr id="6" name="Content Placeholder 5"/>
          <p:cNvSpPr>
            <a:spLocks noGrp="1"/>
          </p:cNvSpPr>
          <p:nvPr>
            <p:ph sz="half" idx="2"/>
          </p:nvPr>
        </p:nvSpPr>
        <p:spPr>
          <a:xfrm>
            <a:off x="4648200" y="2362199"/>
            <a:ext cx="4038600" cy="3992725"/>
          </a:xfrm>
        </p:spPr>
        <p:txBody>
          <a:bodyPr/>
          <a:lstStyle/>
          <a:p>
            <a:r>
              <a:rPr lang="en-US" dirty="0" smtClean="0">
                <a:latin typeface="Century Gothic" pitchFamily="34" charset="0"/>
              </a:rPr>
              <a:t>Wormlike; segmented</a:t>
            </a:r>
          </a:p>
          <a:p>
            <a:r>
              <a:rPr lang="en-US" dirty="0" smtClean="0">
                <a:latin typeface="Century Gothic" pitchFamily="34" charset="0"/>
              </a:rPr>
              <a:t>No legs</a:t>
            </a:r>
          </a:p>
          <a:p>
            <a:r>
              <a:rPr lang="en-US" dirty="0" smtClean="0">
                <a:latin typeface="Century Gothic" pitchFamily="34" charset="0"/>
              </a:rPr>
              <a:t>Tentacles or fleshy lobes at tip of abdomen</a:t>
            </a:r>
          </a:p>
          <a:p>
            <a:r>
              <a:rPr lang="en-US" dirty="0" smtClean="0">
                <a:latin typeface="Century Gothic" pitchFamily="34" charset="0"/>
              </a:rPr>
              <a:t>Head usually with-drawn into thorax; they often appear headless</a:t>
            </a:r>
            <a:endParaRPr lang="en-US" dirty="0">
              <a:latin typeface="Century Gothic" pitchFamily="34" charset="0"/>
            </a:endParaRPr>
          </a:p>
        </p:txBody>
      </p:sp>
      <p:cxnSp>
        <p:nvCxnSpPr>
          <p:cNvPr id="9" name="Straight Arrow Connector 8"/>
          <p:cNvCxnSpPr/>
          <p:nvPr/>
        </p:nvCxnSpPr>
        <p:spPr>
          <a:xfrm flipH="1">
            <a:off x="914400" y="2819400"/>
            <a:ext cx="228600"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err="1" smtClean="0">
                <a:latin typeface="Century Gothic" pitchFamily="34" charset="0"/>
              </a:rPr>
              <a:t>Blackfly</a:t>
            </a:r>
            <a:r>
              <a:rPr lang="en-US" sz="4000" b="1" u="sng" dirty="0" smtClean="0">
                <a:latin typeface="Century Gothic" pitchFamily="34" charset="0"/>
              </a:rPr>
              <a:t> Larvae (</a:t>
            </a:r>
            <a:r>
              <a:rPr lang="en-US" sz="4000" b="1" i="1" u="sng" dirty="0" err="1" smtClean="0">
                <a:latin typeface="Century Gothic" pitchFamily="34" charset="0"/>
              </a:rPr>
              <a:t>Simuliidae</a:t>
            </a:r>
            <a:r>
              <a:rPr lang="en-US" sz="4000" b="1" u="sng" dirty="0" smtClean="0">
                <a:latin typeface="Century Gothic" pitchFamily="34" charset="0"/>
              </a:rPr>
              <a:t>)</a:t>
            </a:r>
            <a:endParaRPr lang="en-US" sz="4000" b="1" u="sng" dirty="0">
              <a:latin typeface="Century Gothic" pitchFamily="34" charset="0"/>
            </a:endParaRPr>
          </a:p>
        </p:txBody>
      </p:sp>
      <p:pic>
        <p:nvPicPr>
          <p:cNvPr id="5" name="Content Placeholder 4" descr="Black Fly Larva.jpg"/>
          <p:cNvPicPr>
            <a:picLocks noGrp="1" noChangeAspect="1"/>
          </p:cNvPicPr>
          <p:nvPr>
            <p:ph sz="half" idx="1"/>
          </p:nvPr>
        </p:nvPicPr>
        <p:blipFill>
          <a:blip r:embed="rId3" cstate="print">
            <a:lum bright="-10000" contrast="20000"/>
          </a:blip>
          <a:stretch>
            <a:fillRect/>
          </a:stretch>
        </p:blipFill>
        <p:spPr>
          <a:xfrm>
            <a:off x="1066800" y="2743200"/>
            <a:ext cx="2844800" cy="2829560"/>
          </a:xfrm>
        </p:spPr>
      </p:pic>
      <p:sp>
        <p:nvSpPr>
          <p:cNvPr id="4" name="Content Placeholder 3"/>
          <p:cNvSpPr>
            <a:spLocks noGrp="1"/>
          </p:cNvSpPr>
          <p:nvPr>
            <p:ph sz="half" idx="2"/>
          </p:nvPr>
        </p:nvSpPr>
        <p:spPr>
          <a:xfrm>
            <a:off x="4648200" y="2133599"/>
            <a:ext cx="4038600" cy="4221325"/>
          </a:xfrm>
        </p:spPr>
        <p:txBody>
          <a:bodyPr/>
          <a:lstStyle/>
          <a:p>
            <a:r>
              <a:rPr lang="en-US" dirty="0" smtClean="0">
                <a:latin typeface="Century Gothic" pitchFamily="34" charset="0"/>
              </a:rPr>
              <a:t>Single </a:t>
            </a:r>
            <a:r>
              <a:rPr lang="en-US" dirty="0" err="1" smtClean="0">
                <a:latin typeface="Century Gothic" pitchFamily="34" charset="0"/>
              </a:rPr>
              <a:t>proleg</a:t>
            </a:r>
            <a:r>
              <a:rPr lang="en-US" dirty="0" smtClean="0">
                <a:latin typeface="Century Gothic" pitchFamily="34" charset="0"/>
              </a:rPr>
              <a:t> located ventrally behind head</a:t>
            </a:r>
          </a:p>
          <a:p>
            <a:r>
              <a:rPr lang="en-US" dirty="0" smtClean="0">
                <a:latin typeface="Century Gothic" pitchFamily="34" charset="0"/>
              </a:rPr>
              <a:t>Posterior of abdomen enlarged – body appears club-shaped</a:t>
            </a:r>
          </a:p>
          <a:p>
            <a:r>
              <a:rPr lang="en-US" dirty="0" smtClean="0">
                <a:latin typeface="Century Gothic" pitchFamily="34" charset="0"/>
              </a:rPr>
              <a:t>Gills at posterior end of body</a:t>
            </a:r>
            <a:endParaRPr lang="en-US" dirty="0">
              <a:latin typeface="Century Gothic" pitchFamily="34" charset="0"/>
            </a:endParaRPr>
          </a:p>
        </p:txBody>
      </p:sp>
      <p:cxnSp>
        <p:nvCxnSpPr>
          <p:cNvPr id="7" name="Straight Arrow Connector 6"/>
          <p:cNvCxnSpPr/>
          <p:nvPr/>
        </p:nvCxnSpPr>
        <p:spPr>
          <a:xfrm flipV="1">
            <a:off x="2514600" y="3505200"/>
            <a:ext cx="3048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2209800" y="4419600"/>
            <a:ext cx="688848" cy="83820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153400" y="609600"/>
            <a:ext cx="6096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T</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Midge Larvae (</a:t>
            </a:r>
            <a:r>
              <a:rPr lang="en-US" sz="4000" b="1" i="1" u="sng" dirty="0" err="1" smtClean="0">
                <a:latin typeface="Century Gothic" pitchFamily="34" charset="0"/>
              </a:rPr>
              <a:t>Chironomidae</a:t>
            </a:r>
            <a:r>
              <a:rPr lang="en-US" sz="4000" b="1" u="sng" dirty="0" smtClean="0">
                <a:latin typeface="Century Gothic" pitchFamily="34" charset="0"/>
              </a:rPr>
              <a:t>)</a:t>
            </a:r>
            <a:endParaRPr lang="en-US" sz="4000" u="sng" dirty="0">
              <a:latin typeface="Century Gothic" pitchFamily="34" charset="0"/>
            </a:endParaRPr>
          </a:p>
        </p:txBody>
      </p:sp>
      <p:pic>
        <p:nvPicPr>
          <p:cNvPr id="5" name="Content Placeholder 4" descr="Midge Larva 3.jpg"/>
          <p:cNvPicPr>
            <a:picLocks noGrp="1" noChangeAspect="1"/>
          </p:cNvPicPr>
          <p:nvPr>
            <p:ph sz="half" idx="1"/>
          </p:nvPr>
        </p:nvPicPr>
        <p:blipFill>
          <a:blip r:embed="rId2" cstate="print">
            <a:lum contrast="10000"/>
          </a:blip>
          <a:stretch>
            <a:fillRect/>
          </a:stretch>
        </p:blipFill>
        <p:spPr>
          <a:xfrm>
            <a:off x="457200" y="2209800"/>
            <a:ext cx="4038600" cy="3838669"/>
          </a:xfrm>
        </p:spPr>
      </p:pic>
      <p:sp>
        <p:nvSpPr>
          <p:cNvPr id="4" name="Content Placeholder 3"/>
          <p:cNvSpPr>
            <a:spLocks noGrp="1"/>
          </p:cNvSpPr>
          <p:nvPr>
            <p:ph sz="half" idx="2"/>
          </p:nvPr>
        </p:nvSpPr>
        <p:spPr/>
        <p:txBody>
          <a:bodyPr>
            <a:normAutofit lnSpcReduction="10000"/>
          </a:bodyPr>
          <a:lstStyle/>
          <a:p>
            <a:r>
              <a:rPr lang="en-US" dirty="0" smtClean="0">
                <a:latin typeface="Century Gothic" pitchFamily="34" charset="0"/>
              </a:rPr>
              <a:t>Small; segmented; usually red or greenish</a:t>
            </a:r>
          </a:p>
          <a:p>
            <a:r>
              <a:rPr lang="en-US" dirty="0" smtClean="0">
                <a:latin typeface="Century Gothic" pitchFamily="34" charset="0"/>
              </a:rPr>
              <a:t>Well-defined head</a:t>
            </a:r>
          </a:p>
          <a:p>
            <a:r>
              <a:rPr lang="en-US" dirty="0" smtClean="0">
                <a:latin typeface="Century Gothic" pitchFamily="34" charset="0"/>
              </a:rPr>
              <a:t>Paired </a:t>
            </a:r>
            <a:r>
              <a:rPr lang="en-US" dirty="0" err="1" smtClean="0">
                <a:latin typeface="Century Gothic" pitchFamily="34" charset="0"/>
              </a:rPr>
              <a:t>prolegs</a:t>
            </a:r>
            <a:r>
              <a:rPr lang="en-US" dirty="0" smtClean="0">
                <a:latin typeface="Century Gothic" pitchFamily="34" charset="0"/>
              </a:rPr>
              <a:t> immediately behind the head</a:t>
            </a:r>
          </a:p>
          <a:p>
            <a:r>
              <a:rPr lang="en-US" dirty="0" smtClean="0">
                <a:latin typeface="Century Gothic" pitchFamily="34" charset="0"/>
              </a:rPr>
              <a:t>Paired </a:t>
            </a:r>
            <a:r>
              <a:rPr lang="en-US" dirty="0" err="1" smtClean="0">
                <a:latin typeface="Century Gothic" pitchFamily="34" charset="0"/>
              </a:rPr>
              <a:t>prolegs</a:t>
            </a:r>
            <a:r>
              <a:rPr lang="en-US" dirty="0" smtClean="0">
                <a:latin typeface="Century Gothic" pitchFamily="34" charset="0"/>
              </a:rPr>
              <a:t> on terminal segment; also (usually) short projections w/tufts of hairs </a:t>
            </a:r>
          </a:p>
          <a:p>
            <a:endParaRPr lang="en-US" dirty="0">
              <a:latin typeface="Century Gothic" pitchFamily="34" charset="0"/>
            </a:endParaRPr>
          </a:p>
        </p:txBody>
      </p:sp>
      <p:cxnSp>
        <p:nvCxnSpPr>
          <p:cNvPr id="7" name="Straight Arrow Connector 6"/>
          <p:cNvCxnSpPr/>
          <p:nvPr/>
        </p:nvCxnSpPr>
        <p:spPr>
          <a:xfrm flipH="1" flipV="1">
            <a:off x="2362200" y="5257800"/>
            <a:ext cx="533400"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057400" y="27432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1752600" y="4800600"/>
            <a:ext cx="228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53400" y="609600"/>
            <a:ext cx="6096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T</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Dragonfly Nymphs (</a:t>
            </a:r>
            <a:r>
              <a:rPr lang="en-US" sz="4000" b="1" i="1" u="sng" dirty="0" err="1" smtClean="0">
                <a:latin typeface="Century Gothic" pitchFamily="34" charset="0"/>
              </a:rPr>
              <a:t>Odonata</a:t>
            </a:r>
            <a:r>
              <a:rPr lang="en-US" sz="4000" b="1" u="sng" dirty="0" smtClean="0">
                <a:latin typeface="Century Gothic" pitchFamily="34" charset="0"/>
              </a:rPr>
              <a:t>)</a:t>
            </a:r>
            <a:endParaRPr lang="en-US" sz="4000" b="1" u="sng" dirty="0">
              <a:latin typeface="Century Gothic" pitchFamily="34" charset="0"/>
            </a:endParaRPr>
          </a:p>
        </p:txBody>
      </p:sp>
      <p:pic>
        <p:nvPicPr>
          <p:cNvPr id="5" name="Content Placeholder 4" descr="Dragonfly.jpg"/>
          <p:cNvPicPr>
            <a:picLocks noGrp="1" noChangeAspect="1"/>
          </p:cNvPicPr>
          <p:nvPr>
            <p:ph sz="half" idx="1"/>
          </p:nvPr>
        </p:nvPicPr>
        <p:blipFill>
          <a:blip r:embed="rId2" cstate="print">
            <a:lum contrast="10000"/>
          </a:blip>
          <a:stretch>
            <a:fillRect/>
          </a:stretch>
        </p:blipFill>
        <p:spPr>
          <a:xfrm>
            <a:off x="1356519" y="2971800"/>
            <a:ext cx="2286000" cy="2286000"/>
          </a:xfrm>
        </p:spPr>
      </p:pic>
      <p:sp>
        <p:nvSpPr>
          <p:cNvPr id="4" name="Content Placeholder 3"/>
          <p:cNvSpPr>
            <a:spLocks noGrp="1"/>
          </p:cNvSpPr>
          <p:nvPr>
            <p:ph sz="half" idx="2"/>
          </p:nvPr>
        </p:nvSpPr>
        <p:spPr>
          <a:xfrm>
            <a:off x="4648200" y="2590799"/>
            <a:ext cx="4038600" cy="3764125"/>
          </a:xfrm>
        </p:spPr>
        <p:txBody>
          <a:bodyPr/>
          <a:lstStyle/>
          <a:p>
            <a:r>
              <a:rPr lang="en-US" dirty="0" smtClean="0">
                <a:latin typeface="Century Gothic" pitchFamily="34" charset="0"/>
              </a:rPr>
              <a:t>Large eyes</a:t>
            </a:r>
          </a:p>
          <a:p>
            <a:r>
              <a:rPr lang="en-US" dirty="0" smtClean="0">
                <a:latin typeface="Century Gothic" pitchFamily="34" charset="0"/>
              </a:rPr>
              <a:t>Wicked mandibles (jaws)</a:t>
            </a:r>
          </a:p>
          <a:p>
            <a:r>
              <a:rPr lang="en-US" dirty="0" smtClean="0">
                <a:latin typeface="Century Gothic" pitchFamily="34" charset="0"/>
              </a:rPr>
              <a:t>Wide abdomen</a:t>
            </a:r>
          </a:p>
          <a:p>
            <a:r>
              <a:rPr lang="en-US" dirty="0" smtClean="0">
                <a:latin typeface="Century Gothic" pitchFamily="34" charset="0"/>
              </a:rPr>
              <a:t>Breathe thru their anus!</a:t>
            </a:r>
            <a:endParaRPr lang="en-US" dirty="0">
              <a:latin typeface="Century Gothic" pitchFamily="34" charset="0"/>
            </a:endParaRPr>
          </a:p>
        </p:txBody>
      </p:sp>
      <p:sp>
        <p:nvSpPr>
          <p:cNvPr id="6" name="TextBox 5"/>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Damselfly Nymphs (</a:t>
            </a:r>
            <a:r>
              <a:rPr lang="en-US" sz="4000" b="1" i="1" u="sng" dirty="0" err="1" smtClean="0">
                <a:latin typeface="Century Gothic" pitchFamily="34" charset="0"/>
              </a:rPr>
              <a:t>Odonata</a:t>
            </a:r>
            <a:r>
              <a:rPr lang="en-US" sz="4000" b="1" u="sng" dirty="0" smtClean="0">
                <a:latin typeface="Century Gothic" pitchFamily="34" charset="0"/>
              </a:rPr>
              <a:t>)</a:t>
            </a:r>
            <a:endParaRPr lang="en-US" sz="4000" b="1" u="sng" dirty="0">
              <a:latin typeface="Century Gothic" pitchFamily="34" charset="0"/>
            </a:endParaRPr>
          </a:p>
        </p:txBody>
      </p:sp>
      <p:sp>
        <p:nvSpPr>
          <p:cNvPr id="4" name="Content Placeholder 3"/>
          <p:cNvSpPr>
            <a:spLocks noGrp="1"/>
          </p:cNvSpPr>
          <p:nvPr>
            <p:ph sz="half" idx="2"/>
          </p:nvPr>
        </p:nvSpPr>
        <p:spPr>
          <a:xfrm>
            <a:off x="4648200" y="2514600"/>
            <a:ext cx="4038600" cy="3840324"/>
          </a:xfrm>
        </p:spPr>
        <p:txBody>
          <a:bodyPr/>
          <a:lstStyle/>
          <a:p>
            <a:r>
              <a:rPr lang="en-US" dirty="0" smtClean="0">
                <a:latin typeface="Century Gothic" pitchFamily="34" charset="0"/>
              </a:rPr>
              <a:t>Elongate, slender form</a:t>
            </a:r>
          </a:p>
          <a:p>
            <a:r>
              <a:rPr lang="en-US" dirty="0" smtClean="0">
                <a:latin typeface="Century Gothic" pitchFamily="34" charset="0"/>
              </a:rPr>
              <a:t>Two sets of wing pads</a:t>
            </a:r>
          </a:p>
          <a:p>
            <a:r>
              <a:rPr lang="en-US" dirty="0" smtClean="0">
                <a:latin typeface="Century Gothic" pitchFamily="34" charset="0"/>
              </a:rPr>
              <a:t>Three feathery gills on end of abdomen</a:t>
            </a:r>
            <a:endParaRPr lang="en-US" dirty="0">
              <a:latin typeface="Century Gothic" pitchFamily="34" charset="0"/>
            </a:endParaRPr>
          </a:p>
        </p:txBody>
      </p:sp>
      <p:pic>
        <p:nvPicPr>
          <p:cNvPr id="7" name="Content Placeholder 6" descr="Damselfy Nymph 2.jpg"/>
          <p:cNvPicPr>
            <a:picLocks noGrp="1" noChangeAspect="1"/>
          </p:cNvPicPr>
          <p:nvPr>
            <p:ph sz="half" idx="1"/>
          </p:nvPr>
        </p:nvPicPr>
        <p:blipFill>
          <a:blip r:embed="rId2" cstate="print">
            <a:lum contrast="10000"/>
          </a:blip>
          <a:stretch>
            <a:fillRect/>
          </a:stretch>
        </p:blipFill>
        <p:spPr>
          <a:xfrm>
            <a:off x="1447799" y="2895599"/>
            <a:ext cx="2743200" cy="1405890"/>
          </a:xfrm>
        </p:spPr>
      </p:pic>
      <p:cxnSp>
        <p:nvCxnSpPr>
          <p:cNvPr id="9" name="Straight Arrow Connector 8"/>
          <p:cNvCxnSpPr/>
          <p:nvPr/>
        </p:nvCxnSpPr>
        <p:spPr>
          <a:xfrm flipV="1">
            <a:off x="3200400" y="3886200"/>
            <a:ext cx="3048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Scuds (Class </a:t>
            </a:r>
            <a:r>
              <a:rPr lang="en-US" sz="4000" b="1" i="1" u="sng" dirty="0" err="1" smtClean="0">
                <a:latin typeface="Century Gothic" pitchFamily="34" charset="0"/>
              </a:rPr>
              <a:t>Amphipoda</a:t>
            </a:r>
            <a:r>
              <a:rPr lang="en-US" sz="4000" b="1" u="sng" dirty="0" smtClean="0">
                <a:latin typeface="Century Gothic" pitchFamily="34" charset="0"/>
              </a:rPr>
              <a:t>)</a:t>
            </a:r>
            <a:endParaRPr lang="en-US" sz="4000" dirty="0">
              <a:latin typeface="Century Gothic" pitchFamily="34" charset="0"/>
            </a:endParaRPr>
          </a:p>
        </p:txBody>
      </p:sp>
      <p:pic>
        <p:nvPicPr>
          <p:cNvPr id="5" name="Content Placeholder 4" descr="Scud.jpg"/>
          <p:cNvPicPr>
            <a:picLocks noGrp="1" noChangeAspect="1"/>
          </p:cNvPicPr>
          <p:nvPr>
            <p:ph sz="half" idx="1"/>
          </p:nvPr>
        </p:nvPicPr>
        <p:blipFill>
          <a:blip r:embed="rId2" cstate="print">
            <a:lum/>
          </a:blip>
          <a:stretch>
            <a:fillRect/>
          </a:stretch>
        </p:blipFill>
        <p:spPr>
          <a:xfrm>
            <a:off x="1066800" y="2819400"/>
            <a:ext cx="3233852" cy="2286000"/>
          </a:xfrm>
        </p:spPr>
      </p:pic>
      <p:sp>
        <p:nvSpPr>
          <p:cNvPr id="4" name="Content Placeholder 3"/>
          <p:cNvSpPr>
            <a:spLocks noGrp="1"/>
          </p:cNvSpPr>
          <p:nvPr>
            <p:ph sz="half" idx="2"/>
          </p:nvPr>
        </p:nvSpPr>
        <p:spPr>
          <a:xfrm>
            <a:off x="4648200" y="2514599"/>
            <a:ext cx="4038600" cy="3840325"/>
          </a:xfrm>
        </p:spPr>
        <p:txBody>
          <a:bodyPr/>
          <a:lstStyle/>
          <a:p>
            <a:r>
              <a:rPr lang="en-US" dirty="0" smtClean="0">
                <a:latin typeface="Century Gothic" pitchFamily="34" charset="0"/>
              </a:rPr>
              <a:t>Look like little shrimp</a:t>
            </a:r>
          </a:p>
          <a:p>
            <a:r>
              <a:rPr lang="en-US" dirty="0" smtClean="0">
                <a:latin typeface="Century Gothic" pitchFamily="34" charset="0"/>
              </a:rPr>
              <a:t>Body flattened from side to side</a:t>
            </a:r>
          </a:p>
          <a:p>
            <a:r>
              <a:rPr lang="en-US" dirty="0" smtClean="0">
                <a:latin typeface="Century Gothic" pitchFamily="34" charset="0"/>
              </a:rPr>
              <a:t>Two pairs of long antennae</a:t>
            </a:r>
          </a:p>
          <a:p>
            <a:r>
              <a:rPr lang="en-US" dirty="0" smtClean="0">
                <a:latin typeface="Century Gothic" pitchFamily="34" charset="0"/>
              </a:rPr>
              <a:t>Seven pairs of legs</a:t>
            </a:r>
            <a:endParaRPr lang="en-US" dirty="0">
              <a:latin typeface="Century Gothic" pitchFamily="34" charset="0"/>
            </a:endParaRPr>
          </a:p>
        </p:txBody>
      </p:sp>
      <p:sp>
        <p:nvSpPr>
          <p:cNvPr id="6" name="TextBox 5"/>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Sow Bugs (Class Iso</a:t>
            </a:r>
            <a:r>
              <a:rPr lang="en-US" sz="4000" b="1" i="1" u="sng" dirty="0" smtClean="0">
                <a:latin typeface="Century Gothic" pitchFamily="34" charset="0"/>
              </a:rPr>
              <a:t>poda</a:t>
            </a:r>
            <a:r>
              <a:rPr lang="en-US" sz="4000" b="1" u="sng" dirty="0" smtClean="0">
                <a:latin typeface="Century Gothic" pitchFamily="34" charset="0"/>
              </a:rPr>
              <a:t>)</a:t>
            </a:r>
            <a:endParaRPr lang="en-US" sz="4000" dirty="0">
              <a:latin typeface="Century Gothic" pitchFamily="34" charset="0"/>
            </a:endParaRPr>
          </a:p>
        </p:txBody>
      </p:sp>
      <p:pic>
        <p:nvPicPr>
          <p:cNvPr id="5" name="Content Placeholder 4" descr="Sowbug2.jpg"/>
          <p:cNvPicPr>
            <a:picLocks noGrp="1" noChangeAspect="1"/>
          </p:cNvPicPr>
          <p:nvPr>
            <p:ph sz="half" idx="1"/>
          </p:nvPr>
        </p:nvPicPr>
        <p:blipFill>
          <a:blip r:embed="rId2" cstate="print">
            <a:lum bright="10000" contrast="10000"/>
          </a:blip>
          <a:stretch>
            <a:fillRect/>
          </a:stretch>
        </p:blipFill>
        <p:spPr>
          <a:xfrm>
            <a:off x="838200" y="2743200"/>
            <a:ext cx="3291840" cy="2468880"/>
          </a:xfrm>
        </p:spPr>
      </p:pic>
      <p:sp>
        <p:nvSpPr>
          <p:cNvPr id="4" name="Content Placeholder 3"/>
          <p:cNvSpPr>
            <a:spLocks noGrp="1"/>
          </p:cNvSpPr>
          <p:nvPr>
            <p:ph sz="half" idx="2"/>
          </p:nvPr>
        </p:nvSpPr>
        <p:spPr>
          <a:xfrm>
            <a:off x="4648200" y="2438400"/>
            <a:ext cx="4038600" cy="3916524"/>
          </a:xfrm>
        </p:spPr>
        <p:txBody>
          <a:bodyPr/>
          <a:lstStyle/>
          <a:p>
            <a:r>
              <a:rPr lang="en-US" dirty="0" smtClean="0">
                <a:latin typeface="Century Gothic" pitchFamily="34" charset="0"/>
              </a:rPr>
              <a:t>Segmented body; last segment larger than the rest</a:t>
            </a:r>
          </a:p>
          <a:p>
            <a:r>
              <a:rPr lang="en-US" dirty="0" smtClean="0">
                <a:latin typeface="Century Gothic" pitchFamily="34" charset="0"/>
              </a:rPr>
              <a:t>Two pairs of antennae – one short, one long</a:t>
            </a:r>
          </a:p>
          <a:p>
            <a:r>
              <a:rPr lang="en-US" dirty="0" smtClean="0">
                <a:latin typeface="Century Gothic" pitchFamily="34" charset="0"/>
              </a:rPr>
              <a:t>Seven pairs of legs – last pair look like flattened tails</a:t>
            </a:r>
          </a:p>
          <a:p>
            <a:endParaRPr lang="en-US" dirty="0">
              <a:latin typeface="Century Gothic" pitchFamily="34" charset="0"/>
            </a:endParaRPr>
          </a:p>
        </p:txBody>
      </p:sp>
      <p:cxnSp>
        <p:nvCxnSpPr>
          <p:cNvPr id="7" name="Straight Arrow Connector 6"/>
          <p:cNvCxnSpPr/>
          <p:nvPr/>
        </p:nvCxnSpPr>
        <p:spPr>
          <a:xfrm flipH="1">
            <a:off x="3352800" y="3276600"/>
            <a:ext cx="2286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276600" y="4191000"/>
            <a:ext cx="2286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smtClean="0">
                <a:latin typeface="Century Gothic" pitchFamily="34" charset="0"/>
              </a:rPr>
              <a:t>Identification Notes</a:t>
            </a:r>
            <a:r>
              <a:rPr lang="en-US" sz="4000" b="1" dirty="0" smtClean="0">
                <a:latin typeface="Century Gothic" pitchFamily="34" charset="0"/>
              </a:rPr>
              <a:t/>
            </a:r>
            <a:br>
              <a:rPr lang="en-US" sz="4000" b="1" dirty="0" smtClean="0">
                <a:latin typeface="Century Gothic" pitchFamily="34" charset="0"/>
              </a:rPr>
            </a:br>
            <a:r>
              <a:rPr lang="en-US" sz="4000" b="1" u="sng" dirty="0" smtClean="0">
                <a:latin typeface="Century Gothic" pitchFamily="34" charset="0"/>
              </a:rPr>
              <a:t>Water Penny (</a:t>
            </a:r>
            <a:r>
              <a:rPr lang="en-US" sz="4000" b="1" i="1" u="sng" dirty="0" err="1" smtClean="0">
                <a:latin typeface="Century Gothic" pitchFamily="34" charset="0"/>
              </a:rPr>
              <a:t>Coleoptera</a:t>
            </a:r>
            <a:r>
              <a:rPr lang="en-US" sz="4000" b="1" u="sng" dirty="0" smtClean="0">
                <a:latin typeface="Century Gothic" pitchFamily="34" charset="0"/>
              </a:rPr>
              <a:t>)</a:t>
            </a:r>
            <a:endParaRPr lang="en-US" sz="4000" dirty="0">
              <a:latin typeface="Century Gothic" pitchFamily="34" charset="0"/>
            </a:endParaRPr>
          </a:p>
        </p:txBody>
      </p:sp>
      <p:pic>
        <p:nvPicPr>
          <p:cNvPr id="5" name="Content Placeholder 4" descr="Water-Penny.png"/>
          <p:cNvPicPr>
            <a:picLocks noGrp="1" noChangeAspect="1"/>
          </p:cNvPicPr>
          <p:nvPr>
            <p:ph sz="half" idx="1"/>
          </p:nvPr>
        </p:nvPicPr>
        <p:blipFill>
          <a:blip r:embed="rId3" cstate="print"/>
          <a:stretch>
            <a:fillRect/>
          </a:stretch>
        </p:blipFill>
        <p:spPr>
          <a:xfrm>
            <a:off x="1371600" y="2667000"/>
            <a:ext cx="2448235" cy="2743200"/>
          </a:xfrm>
        </p:spPr>
      </p:pic>
      <p:sp>
        <p:nvSpPr>
          <p:cNvPr id="4" name="Content Placeholder 3"/>
          <p:cNvSpPr>
            <a:spLocks noGrp="1"/>
          </p:cNvSpPr>
          <p:nvPr>
            <p:ph sz="half" idx="2"/>
          </p:nvPr>
        </p:nvSpPr>
        <p:spPr>
          <a:xfrm>
            <a:off x="4648200" y="2362199"/>
            <a:ext cx="4038600" cy="3992725"/>
          </a:xfrm>
        </p:spPr>
        <p:txBody>
          <a:bodyPr/>
          <a:lstStyle/>
          <a:p>
            <a:r>
              <a:rPr lang="en-US" dirty="0" smtClean="0">
                <a:latin typeface="Century Gothic" pitchFamily="34" charset="0"/>
              </a:rPr>
              <a:t>Larvae are flattened and </a:t>
            </a:r>
            <a:r>
              <a:rPr lang="en-US" dirty="0" err="1" smtClean="0">
                <a:latin typeface="Century Gothic" pitchFamily="34" charset="0"/>
              </a:rPr>
              <a:t>disclike</a:t>
            </a:r>
            <a:r>
              <a:rPr lang="en-US" dirty="0" smtClean="0">
                <a:latin typeface="Century Gothic" pitchFamily="34" charset="0"/>
              </a:rPr>
              <a:t>.</a:t>
            </a:r>
          </a:p>
          <a:p>
            <a:r>
              <a:rPr lang="en-US" dirty="0" smtClean="0">
                <a:latin typeface="Century Gothic" pitchFamily="34" charset="0"/>
              </a:rPr>
              <a:t>Easily recognized</a:t>
            </a:r>
          </a:p>
          <a:p>
            <a:r>
              <a:rPr lang="en-US" dirty="0" smtClean="0">
                <a:latin typeface="Century Gothic" pitchFamily="34" charset="0"/>
              </a:rPr>
              <a:t>Found attached to rocks</a:t>
            </a:r>
            <a:endParaRPr lang="en-US" dirty="0">
              <a:latin typeface="Century Gothic" pitchFamily="34" charset="0"/>
            </a:endParaRPr>
          </a:p>
        </p:txBody>
      </p:sp>
      <p:sp>
        <p:nvSpPr>
          <p:cNvPr id="6" name="TextBox 5"/>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latin typeface="Century Gothic" pitchFamily="34" charset="0"/>
              </a:rPr>
              <a:t>THE CCC BMI PROCESS</a:t>
            </a:r>
            <a:endParaRPr lang="en-US" sz="4400" b="1" u="sng" dirty="0">
              <a:latin typeface="Century Gothic" pitchFamily="34" charset="0"/>
            </a:endParaRPr>
          </a:p>
        </p:txBody>
      </p:sp>
      <p:sp>
        <p:nvSpPr>
          <p:cNvPr id="3" name="Content Placeholder 2"/>
          <p:cNvSpPr>
            <a:spLocks noGrp="1"/>
          </p:cNvSpPr>
          <p:nvPr>
            <p:ph idx="1"/>
          </p:nvPr>
        </p:nvSpPr>
        <p:spPr/>
        <p:txBody>
          <a:bodyPr/>
          <a:lstStyle/>
          <a:p>
            <a:pPr marL="514350" indent="-514350">
              <a:buClr>
                <a:schemeClr val="tx1"/>
              </a:buClr>
              <a:buFont typeface="+mj-lt"/>
              <a:buAutoNum type="arabicPeriod"/>
            </a:pPr>
            <a:r>
              <a:rPr lang="en-US" dirty="0" smtClean="0">
                <a:latin typeface="Century Gothic" pitchFamily="34" charset="0"/>
              </a:rPr>
              <a:t>Select sampling site and specific locations.</a:t>
            </a:r>
          </a:p>
          <a:p>
            <a:pPr marL="514350" indent="-514350">
              <a:buClr>
                <a:schemeClr val="tx1"/>
              </a:buClr>
              <a:buFont typeface="+mj-lt"/>
              <a:buAutoNum type="arabicPeriod"/>
            </a:pPr>
            <a:r>
              <a:rPr lang="en-US" dirty="0" smtClean="0">
                <a:latin typeface="Century Gothic" pitchFamily="34" charset="0"/>
              </a:rPr>
              <a:t>Obtain sample(s).</a:t>
            </a:r>
          </a:p>
          <a:p>
            <a:pPr marL="514350" indent="-514350">
              <a:buClr>
                <a:schemeClr val="tx1"/>
              </a:buClr>
              <a:buFont typeface="+mj-lt"/>
              <a:buAutoNum type="arabicPeriod"/>
            </a:pPr>
            <a:r>
              <a:rPr lang="en-US" dirty="0" smtClean="0">
                <a:latin typeface="Century Gothic" pitchFamily="34" charset="0"/>
              </a:rPr>
              <a:t>Sort and identify critters to Order (Family, in a few cases).</a:t>
            </a:r>
          </a:p>
          <a:p>
            <a:pPr marL="514350" indent="-514350">
              <a:buClr>
                <a:schemeClr val="tx1"/>
              </a:buClr>
              <a:buFont typeface="+mj-lt"/>
              <a:buAutoNum type="arabicPeriod"/>
            </a:pPr>
            <a:r>
              <a:rPr lang="en-US" dirty="0" smtClean="0">
                <a:latin typeface="Century Gothic" pitchFamily="34" charset="0"/>
              </a:rPr>
              <a:t>Count number of organisms in each Order and enter data in the CCC Macroinvertebrate  Count Data Sheet.</a:t>
            </a:r>
          </a:p>
          <a:p>
            <a:pPr marL="514350" indent="-514350">
              <a:buClr>
                <a:schemeClr val="tx1"/>
              </a:buClr>
              <a:buFont typeface="+mj-lt"/>
              <a:buAutoNum type="arabicPeriod"/>
            </a:pPr>
            <a:r>
              <a:rPr lang="en-US" dirty="0" smtClean="0">
                <a:latin typeface="Century Gothic" pitchFamily="34" charset="0"/>
              </a:rPr>
              <a:t>Enter group data into the water quality rating algorithm and compute water quality rating (i.e., biological index).</a:t>
            </a:r>
            <a:endParaRPr lang="en-US" dirty="0">
              <a:latin typeface="Century Gothic"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pPr algn="ctr"/>
            <a:r>
              <a:rPr lang="en-US" sz="4400" b="1" dirty="0" smtClean="0">
                <a:latin typeface="Century Gothic" pitchFamily="34" charset="0"/>
              </a:rPr>
              <a:t>Identification Notes</a:t>
            </a:r>
            <a:r>
              <a:rPr lang="en-US" sz="4000" b="1" dirty="0" smtClean="0">
                <a:latin typeface="Century Gothic" pitchFamily="34" charset="0"/>
              </a:rPr>
              <a:t/>
            </a:r>
            <a:br>
              <a:rPr lang="en-US" sz="4000" b="1" dirty="0" smtClean="0">
                <a:latin typeface="Century Gothic" pitchFamily="34" charset="0"/>
              </a:rPr>
            </a:br>
            <a:r>
              <a:rPr lang="en-US" sz="4000" b="1" u="sng" dirty="0" smtClean="0">
                <a:latin typeface="Century Gothic" pitchFamily="34" charset="0"/>
              </a:rPr>
              <a:t>Riffle Beetles (</a:t>
            </a:r>
            <a:r>
              <a:rPr lang="en-US" sz="4000" b="1" i="1" u="sng" dirty="0" err="1" smtClean="0">
                <a:latin typeface="Century Gothic" pitchFamily="34" charset="0"/>
              </a:rPr>
              <a:t>Coleoptera</a:t>
            </a:r>
            <a:r>
              <a:rPr lang="en-US" sz="4000" b="1" u="sng" dirty="0" smtClean="0">
                <a:latin typeface="Century Gothic" pitchFamily="34" charset="0"/>
              </a:rPr>
              <a:t>)</a:t>
            </a:r>
            <a:endParaRPr lang="en-US" sz="4000" b="1" u="sng" dirty="0">
              <a:latin typeface="Century Gothic" pitchFamily="34" charset="0"/>
            </a:endParaRPr>
          </a:p>
        </p:txBody>
      </p:sp>
      <p:pic>
        <p:nvPicPr>
          <p:cNvPr id="6" name="Content Placeholder 5" descr="Riffle Beetle 2.jpg"/>
          <p:cNvPicPr>
            <a:picLocks noGrp="1"/>
          </p:cNvPicPr>
          <p:nvPr>
            <p:ph sz="half" idx="1"/>
          </p:nvPr>
        </p:nvPicPr>
        <p:blipFill>
          <a:blip r:embed="rId3" cstate="print"/>
          <a:stretch>
            <a:fillRect/>
          </a:stretch>
        </p:blipFill>
        <p:spPr>
          <a:xfrm>
            <a:off x="1143000" y="2667000"/>
            <a:ext cx="2743200" cy="3017520"/>
          </a:xfrm>
        </p:spPr>
      </p:pic>
      <p:sp>
        <p:nvSpPr>
          <p:cNvPr id="8" name="Content Placeholder 7"/>
          <p:cNvSpPr>
            <a:spLocks noGrp="1"/>
          </p:cNvSpPr>
          <p:nvPr>
            <p:ph sz="half" idx="2"/>
          </p:nvPr>
        </p:nvSpPr>
        <p:spPr>
          <a:xfrm>
            <a:off x="4648200" y="2514600"/>
            <a:ext cx="4038600" cy="3840324"/>
          </a:xfrm>
        </p:spPr>
        <p:txBody>
          <a:bodyPr/>
          <a:lstStyle/>
          <a:p>
            <a:r>
              <a:rPr lang="en-US" dirty="0" smtClean="0">
                <a:latin typeface="Century Gothic" pitchFamily="34" charset="0"/>
              </a:rPr>
              <a:t>Smaller than most other beetles</a:t>
            </a:r>
          </a:p>
          <a:p>
            <a:r>
              <a:rPr lang="en-US" dirty="0" smtClean="0">
                <a:latin typeface="Century Gothic" pitchFamily="34" charset="0"/>
              </a:rPr>
              <a:t>Antennae usually slender, but sometimes clubbed</a:t>
            </a:r>
          </a:p>
          <a:p>
            <a:r>
              <a:rPr lang="en-US" dirty="0" smtClean="0">
                <a:latin typeface="Century Gothic" pitchFamily="34" charset="0"/>
              </a:rPr>
              <a:t>Claws at ends of legs</a:t>
            </a:r>
            <a:endParaRPr lang="en-US" dirty="0">
              <a:latin typeface="Century Gothic" pitchFamily="34" charset="0"/>
            </a:endParaRPr>
          </a:p>
        </p:txBody>
      </p:sp>
      <p:sp>
        <p:nvSpPr>
          <p:cNvPr id="9" name="Oval 8"/>
          <p:cNvSpPr/>
          <p:nvPr/>
        </p:nvSpPr>
        <p:spPr>
          <a:xfrm>
            <a:off x="2209800" y="2743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71800" y="495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Dobsonfly Larva (</a:t>
            </a:r>
            <a:r>
              <a:rPr lang="en-US" sz="4000" b="1" i="1" u="sng" dirty="0" err="1" smtClean="0">
                <a:latin typeface="Century Gothic" pitchFamily="34" charset="0"/>
              </a:rPr>
              <a:t>Megaloptera</a:t>
            </a:r>
            <a:r>
              <a:rPr lang="en-US" sz="4000" b="1" u="sng" dirty="0" smtClean="0">
                <a:latin typeface="Century Gothic" pitchFamily="34" charset="0"/>
              </a:rPr>
              <a:t>)</a:t>
            </a:r>
            <a:endParaRPr lang="en-US" sz="4000" b="1" u="sng" dirty="0">
              <a:latin typeface="Century Gothic" pitchFamily="34" charset="0"/>
            </a:endParaRPr>
          </a:p>
        </p:txBody>
      </p:sp>
      <p:pic>
        <p:nvPicPr>
          <p:cNvPr id="5" name="Content Placeholder 4" descr="Dobsonfly Larva.jpg"/>
          <p:cNvPicPr>
            <a:picLocks noGrp="1" noChangeAspect="1"/>
          </p:cNvPicPr>
          <p:nvPr>
            <p:ph sz="half" idx="1"/>
          </p:nvPr>
        </p:nvPicPr>
        <p:blipFill>
          <a:blip r:embed="rId3" cstate="print"/>
          <a:stretch>
            <a:fillRect/>
          </a:stretch>
        </p:blipFill>
        <p:spPr>
          <a:xfrm>
            <a:off x="1074136" y="2133600"/>
            <a:ext cx="2804728" cy="4221163"/>
          </a:xfrm>
        </p:spPr>
      </p:pic>
      <p:sp>
        <p:nvSpPr>
          <p:cNvPr id="4" name="Content Placeholder 3"/>
          <p:cNvSpPr>
            <a:spLocks noGrp="1"/>
          </p:cNvSpPr>
          <p:nvPr>
            <p:ph sz="half" idx="2"/>
          </p:nvPr>
        </p:nvSpPr>
        <p:spPr>
          <a:xfrm>
            <a:off x="4648200" y="2133599"/>
            <a:ext cx="4038600" cy="4221325"/>
          </a:xfrm>
        </p:spPr>
        <p:txBody>
          <a:bodyPr/>
          <a:lstStyle/>
          <a:p>
            <a:r>
              <a:rPr lang="en-US" dirty="0" smtClean="0">
                <a:latin typeface="Century Gothic" pitchFamily="34" charset="0"/>
              </a:rPr>
              <a:t>Large critters; 1 to 6.5 inches</a:t>
            </a:r>
          </a:p>
          <a:p>
            <a:r>
              <a:rPr lang="en-US" dirty="0" smtClean="0">
                <a:latin typeface="Century Gothic" pitchFamily="34" charset="0"/>
              </a:rPr>
              <a:t>Filaments on each abdominal segment</a:t>
            </a:r>
          </a:p>
          <a:p>
            <a:r>
              <a:rPr lang="en-US" dirty="0" smtClean="0">
                <a:latin typeface="Century Gothic" pitchFamily="34" charset="0"/>
              </a:rPr>
              <a:t>Two anal </a:t>
            </a:r>
            <a:r>
              <a:rPr lang="en-US" dirty="0" err="1" smtClean="0">
                <a:latin typeface="Century Gothic" pitchFamily="34" charset="0"/>
              </a:rPr>
              <a:t>prolegs</a:t>
            </a:r>
            <a:r>
              <a:rPr lang="en-US" dirty="0" smtClean="0">
                <a:latin typeface="Century Gothic" pitchFamily="34" charset="0"/>
              </a:rPr>
              <a:t> with hooks</a:t>
            </a:r>
          </a:p>
          <a:p>
            <a:r>
              <a:rPr lang="en-US" dirty="0" smtClean="0">
                <a:latin typeface="Century Gothic" pitchFamily="34" charset="0"/>
              </a:rPr>
              <a:t>Well developed chewing mouthparts (see next slide)</a:t>
            </a:r>
            <a:endParaRPr lang="en-US" dirty="0">
              <a:latin typeface="Century Gothic" pitchFamily="34" charset="0"/>
            </a:endParaRPr>
          </a:p>
        </p:txBody>
      </p:sp>
      <p:cxnSp>
        <p:nvCxnSpPr>
          <p:cNvPr id="7" name="Straight Arrow Connector 6"/>
          <p:cNvCxnSpPr/>
          <p:nvPr/>
        </p:nvCxnSpPr>
        <p:spPr>
          <a:xfrm flipH="1" flipV="1">
            <a:off x="1752600" y="6019800"/>
            <a:ext cx="533400"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71600" y="2514600"/>
            <a:ext cx="838200" cy="369332"/>
          </a:xfrm>
          <a:prstGeom prst="rect">
            <a:avLst/>
          </a:prstGeom>
          <a:noFill/>
        </p:spPr>
        <p:txBody>
          <a:bodyPr wrap="square" rtlCol="0">
            <a:spAutoFit/>
          </a:bodyPr>
          <a:lstStyle/>
          <a:p>
            <a:r>
              <a:rPr lang="en-US" dirty="0" smtClean="0">
                <a:solidFill>
                  <a:schemeClr val="accent1">
                    <a:lumMod val="50000"/>
                  </a:schemeClr>
                </a:solidFill>
              </a:rPr>
              <a:t>Legs</a:t>
            </a:r>
            <a:endParaRPr lang="en-US" dirty="0">
              <a:solidFill>
                <a:schemeClr val="accent1">
                  <a:lumMod val="50000"/>
                </a:schemeClr>
              </a:solidFill>
            </a:endParaRPr>
          </a:p>
        </p:txBody>
      </p:sp>
      <p:cxnSp>
        <p:nvCxnSpPr>
          <p:cNvPr id="13" name="Straight Arrow Connector 12"/>
          <p:cNvCxnSpPr/>
          <p:nvPr/>
        </p:nvCxnSpPr>
        <p:spPr>
          <a:xfrm>
            <a:off x="2057400" y="2743200"/>
            <a:ext cx="381000"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81200" y="2819400"/>
            <a:ext cx="1524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05000" y="2895600"/>
            <a:ext cx="22860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90800" y="5638800"/>
            <a:ext cx="1143000" cy="369332"/>
          </a:xfrm>
          <a:prstGeom prst="rect">
            <a:avLst/>
          </a:prstGeom>
          <a:noFill/>
        </p:spPr>
        <p:txBody>
          <a:bodyPr wrap="square" rtlCol="0">
            <a:spAutoFit/>
          </a:bodyPr>
          <a:lstStyle/>
          <a:p>
            <a:r>
              <a:rPr lang="en-US" dirty="0" smtClean="0">
                <a:solidFill>
                  <a:schemeClr val="accent1">
                    <a:lumMod val="50000"/>
                  </a:schemeClr>
                </a:solidFill>
              </a:rPr>
              <a:t>Filament</a:t>
            </a:r>
            <a:endParaRPr lang="en-US" dirty="0">
              <a:solidFill>
                <a:schemeClr val="accent1">
                  <a:lumMod val="50000"/>
                </a:schemeClr>
              </a:solidFill>
            </a:endParaRPr>
          </a:p>
        </p:txBody>
      </p:sp>
      <p:cxnSp>
        <p:nvCxnSpPr>
          <p:cNvPr id="27" name="Straight Arrow Connector 26"/>
          <p:cNvCxnSpPr/>
          <p:nvPr/>
        </p:nvCxnSpPr>
        <p:spPr>
          <a:xfrm flipH="1" flipV="1">
            <a:off x="2667000" y="5257800"/>
            <a:ext cx="762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a:bodyPr>
          <a:lstStyle/>
          <a:p>
            <a:pPr algn="ctr"/>
            <a:r>
              <a:rPr lang="en-US" sz="4400" b="1" dirty="0" smtClean="0">
                <a:latin typeface="Century Gothic" pitchFamily="34" charset="0"/>
              </a:rPr>
              <a:t>Identification Notes</a:t>
            </a:r>
            <a:r>
              <a:rPr lang="en-US" sz="4000" b="1" dirty="0" smtClean="0">
                <a:latin typeface="Century Gothic" pitchFamily="34" charset="0"/>
              </a:rPr>
              <a:t/>
            </a:r>
            <a:br>
              <a:rPr lang="en-US" sz="4000" b="1" dirty="0" smtClean="0">
                <a:latin typeface="Century Gothic" pitchFamily="34" charset="0"/>
              </a:rPr>
            </a:br>
            <a:r>
              <a:rPr lang="en-US" sz="4000" b="1" u="sng" dirty="0" smtClean="0">
                <a:latin typeface="Century Gothic" pitchFamily="34" charset="0"/>
              </a:rPr>
              <a:t>Dobsonfly Larva (</a:t>
            </a:r>
            <a:r>
              <a:rPr lang="en-US" sz="4000" b="1" i="1" u="sng" dirty="0" err="1" smtClean="0">
                <a:latin typeface="Century Gothic" pitchFamily="34" charset="0"/>
              </a:rPr>
              <a:t>Megaloptera</a:t>
            </a:r>
            <a:r>
              <a:rPr lang="en-US" sz="4000" b="1" u="sng" dirty="0" smtClean="0">
                <a:latin typeface="Century Gothic" pitchFamily="34" charset="0"/>
              </a:rPr>
              <a:t>)</a:t>
            </a:r>
            <a:endParaRPr lang="en-US" sz="4000" dirty="0">
              <a:latin typeface="Century Gothic" pitchFamily="34" charset="0"/>
            </a:endParaRPr>
          </a:p>
        </p:txBody>
      </p:sp>
      <p:pic>
        <p:nvPicPr>
          <p:cNvPr id="5" name="Content Placeholder 4" descr="Dobsonfly Larva 2.jpg"/>
          <p:cNvPicPr>
            <a:picLocks noGrp="1" noChangeAspect="1"/>
          </p:cNvPicPr>
          <p:nvPr>
            <p:ph idx="1"/>
          </p:nvPr>
        </p:nvPicPr>
        <p:blipFill>
          <a:blip r:embed="rId2" cstate="print"/>
          <a:stretch>
            <a:fillRect/>
          </a:stretch>
        </p:blipFill>
        <p:spPr>
          <a:xfrm>
            <a:off x="2057400" y="2743200"/>
            <a:ext cx="4954275" cy="3291840"/>
          </a:xfrm>
        </p:spPr>
      </p:pic>
      <p:sp>
        <p:nvSpPr>
          <p:cNvPr id="4" name="TextBox 3"/>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err="1" smtClean="0">
                <a:latin typeface="Century Gothic" pitchFamily="34" charset="0"/>
              </a:rPr>
              <a:t>Fishfly</a:t>
            </a:r>
            <a:r>
              <a:rPr lang="en-US" sz="4000" b="1" u="sng" dirty="0" smtClean="0">
                <a:latin typeface="Century Gothic" pitchFamily="34" charset="0"/>
              </a:rPr>
              <a:t> Larva (</a:t>
            </a:r>
            <a:r>
              <a:rPr lang="en-US" sz="4000" b="1" i="1" u="sng" dirty="0" err="1" smtClean="0">
                <a:latin typeface="Century Gothic" pitchFamily="34" charset="0"/>
              </a:rPr>
              <a:t>Megaloptera</a:t>
            </a:r>
            <a:r>
              <a:rPr lang="en-US" sz="4000" b="1" u="sng" dirty="0" smtClean="0">
                <a:latin typeface="Century Gothic" pitchFamily="34" charset="0"/>
              </a:rPr>
              <a:t>)</a:t>
            </a:r>
            <a:endParaRPr lang="en-US" sz="4000" u="sng" dirty="0"/>
          </a:p>
        </p:txBody>
      </p:sp>
      <p:pic>
        <p:nvPicPr>
          <p:cNvPr id="7" name="Content Placeholder 6" descr="Fishfly Larva.jpg"/>
          <p:cNvPicPr>
            <a:picLocks noGrp="1" noChangeAspect="1"/>
          </p:cNvPicPr>
          <p:nvPr>
            <p:ph sz="half" idx="1"/>
          </p:nvPr>
        </p:nvPicPr>
        <p:blipFill>
          <a:blip r:embed="rId3" cstate="print"/>
          <a:stretch>
            <a:fillRect/>
          </a:stretch>
        </p:blipFill>
        <p:spPr>
          <a:xfrm>
            <a:off x="762000" y="2895600"/>
            <a:ext cx="3432071" cy="2286000"/>
          </a:xfrm>
        </p:spPr>
      </p:pic>
      <p:sp>
        <p:nvSpPr>
          <p:cNvPr id="6" name="Content Placeholder 5"/>
          <p:cNvSpPr>
            <a:spLocks noGrp="1"/>
          </p:cNvSpPr>
          <p:nvPr>
            <p:ph sz="half" idx="2"/>
          </p:nvPr>
        </p:nvSpPr>
        <p:spPr>
          <a:xfrm>
            <a:off x="4648200" y="2286000"/>
            <a:ext cx="4038600" cy="4068924"/>
          </a:xfrm>
        </p:spPr>
        <p:txBody>
          <a:bodyPr>
            <a:normAutofit lnSpcReduction="10000"/>
          </a:bodyPr>
          <a:lstStyle/>
          <a:p>
            <a:r>
              <a:rPr lang="en-US" dirty="0" smtClean="0">
                <a:latin typeface="Century Gothic" pitchFamily="34" charset="0"/>
              </a:rPr>
              <a:t>Smaller than </a:t>
            </a:r>
            <a:r>
              <a:rPr lang="en-US" dirty="0" err="1" smtClean="0">
                <a:latin typeface="Century Gothic" pitchFamily="34" charset="0"/>
              </a:rPr>
              <a:t>dobson</a:t>
            </a:r>
            <a:r>
              <a:rPr lang="en-US" dirty="0" smtClean="0">
                <a:latin typeface="Century Gothic" pitchFamily="34" charset="0"/>
              </a:rPr>
              <a:t>-fly (</a:t>
            </a:r>
            <a:r>
              <a:rPr lang="en-US" dirty="0" err="1" smtClean="0">
                <a:latin typeface="Century Gothic" pitchFamily="34" charset="0"/>
              </a:rPr>
              <a:t>hellarammite</a:t>
            </a:r>
            <a:r>
              <a:rPr lang="en-US" dirty="0" smtClean="0">
                <a:latin typeface="Century Gothic" pitchFamily="34" charset="0"/>
              </a:rPr>
              <a:t>) larva; </a:t>
            </a:r>
            <a:r>
              <a:rPr lang="en-US" dirty="0" smtClean="0">
                <a:latin typeface="Century Gothic" pitchFamily="34" charset="0"/>
                <a:cs typeface="Arial"/>
              </a:rPr>
              <a:t>½ to 1 inch.</a:t>
            </a:r>
          </a:p>
          <a:p>
            <a:r>
              <a:rPr lang="en-US" dirty="0" smtClean="0">
                <a:latin typeface="Century Gothic" pitchFamily="34" charset="0"/>
                <a:cs typeface="Arial"/>
              </a:rPr>
              <a:t>Reddish-tan; sometimes with yellow streaks</a:t>
            </a:r>
          </a:p>
          <a:p>
            <a:r>
              <a:rPr lang="en-US" dirty="0" smtClean="0">
                <a:latin typeface="Century Gothic" pitchFamily="34" charset="0"/>
                <a:cs typeface="Arial"/>
              </a:rPr>
              <a:t>Filaments on abdominal segments</a:t>
            </a:r>
          </a:p>
          <a:p>
            <a:r>
              <a:rPr lang="en-US" dirty="0" smtClean="0">
                <a:latin typeface="Century Gothic" pitchFamily="34" charset="0"/>
                <a:cs typeface="Arial"/>
              </a:rPr>
              <a:t>Two anal </a:t>
            </a:r>
            <a:r>
              <a:rPr lang="en-US" dirty="0" err="1" smtClean="0">
                <a:latin typeface="Century Gothic" pitchFamily="34" charset="0"/>
                <a:cs typeface="Arial"/>
              </a:rPr>
              <a:t>prolegs</a:t>
            </a:r>
            <a:r>
              <a:rPr lang="en-US" dirty="0" smtClean="0">
                <a:latin typeface="Century Gothic" pitchFamily="34" charset="0"/>
                <a:cs typeface="Arial"/>
              </a:rPr>
              <a:t> with hooks</a:t>
            </a:r>
            <a:endParaRPr lang="en-US" dirty="0">
              <a:latin typeface="Century Gothic" pitchFamily="34" charset="0"/>
            </a:endParaRPr>
          </a:p>
        </p:txBody>
      </p:sp>
      <p:sp>
        <p:nvSpPr>
          <p:cNvPr id="5" name="TextBox 4"/>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Alderfly Larva (</a:t>
            </a:r>
            <a:r>
              <a:rPr lang="en-US" sz="4000" b="1" i="1" u="sng" dirty="0" err="1" smtClean="0">
                <a:latin typeface="Century Gothic" pitchFamily="34" charset="0"/>
              </a:rPr>
              <a:t>Megaloptera</a:t>
            </a:r>
            <a:r>
              <a:rPr lang="en-US" sz="4000" b="1" u="sng" dirty="0" smtClean="0">
                <a:latin typeface="Century Gothic" pitchFamily="34" charset="0"/>
              </a:rPr>
              <a:t>)</a:t>
            </a:r>
            <a:endParaRPr lang="en-US" sz="4000" u="sng" dirty="0"/>
          </a:p>
        </p:txBody>
      </p:sp>
      <p:pic>
        <p:nvPicPr>
          <p:cNvPr id="7" name="Content Placeholder 6" descr="Alderfly Larva.jpg"/>
          <p:cNvPicPr>
            <a:picLocks noGrp="1" noChangeAspect="1"/>
          </p:cNvPicPr>
          <p:nvPr>
            <p:ph sz="half" idx="1"/>
          </p:nvPr>
        </p:nvPicPr>
        <p:blipFill>
          <a:blip r:embed="rId3" cstate="print">
            <a:lum contrast="20000"/>
          </a:blip>
          <a:stretch>
            <a:fillRect/>
          </a:stretch>
        </p:blipFill>
        <p:spPr>
          <a:xfrm>
            <a:off x="1143000" y="3048000"/>
            <a:ext cx="3122345" cy="2286000"/>
          </a:xfrm>
        </p:spPr>
      </p:pic>
      <p:sp>
        <p:nvSpPr>
          <p:cNvPr id="6" name="Content Placeholder 5"/>
          <p:cNvSpPr>
            <a:spLocks noGrp="1"/>
          </p:cNvSpPr>
          <p:nvPr>
            <p:ph sz="half" idx="2"/>
          </p:nvPr>
        </p:nvSpPr>
        <p:spPr>
          <a:xfrm>
            <a:off x="4648200" y="2133599"/>
            <a:ext cx="4038600" cy="4221325"/>
          </a:xfrm>
        </p:spPr>
        <p:txBody>
          <a:bodyPr/>
          <a:lstStyle/>
          <a:p>
            <a:r>
              <a:rPr lang="en-US" dirty="0" smtClean="0">
                <a:latin typeface="Century Gothic" pitchFamily="34" charset="0"/>
              </a:rPr>
              <a:t>Smaller than </a:t>
            </a:r>
            <a:r>
              <a:rPr lang="en-US" dirty="0" err="1" smtClean="0">
                <a:latin typeface="Century Gothic" pitchFamily="34" charset="0"/>
              </a:rPr>
              <a:t>dobson</a:t>
            </a:r>
            <a:r>
              <a:rPr lang="en-US" dirty="0" smtClean="0">
                <a:latin typeface="Century Gothic" pitchFamily="34" charset="0"/>
              </a:rPr>
              <a:t>-fly (</a:t>
            </a:r>
            <a:r>
              <a:rPr lang="en-US" dirty="0" err="1" smtClean="0">
                <a:latin typeface="Century Gothic" pitchFamily="34" charset="0"/>
              </a:rPr>
              <a:t>hellagrammite</a:t>
            </a:r>
            <a:r>
              <a:rPr lang="en-US" dirty="0" smtClean="0">
                <a:latin typeface="Century Gothic" pitchFamily="34" charset="0"/>
              </a:rPr>
              <a:t>) larva; </a:t>
            </a:r>
            <a:r>
              <a:rPr lang="en-US" dirty="0" smtClean="0">
                <a:latin typeface="Century Gothic" pitchFamily="34" charset="0"/>
                <a:cs typeface="Arial"/>
              </a:rPr>
              <a:t>½ to 1 inch.</a:t>
            </a:r>
          </a:p>
          <a:p>
            <a:r>
              <a:rPr lang="en-US" dirty="0" smtClean="0">
                <a:latin typeface="Century Gothic" pitchFamily="34" charset="0"/>
                <a:cs typeface="Arial"/>
              </a:rPr>
              <a:t>Lateral filaments on abdomen have 4-5 segments.</a:t>
            </a:r>
          </a:p>
          <a:p>
            <a:r>
              <a:rPr lang="en-US" dirty="0" smtClean="0">
                <a:latin typeface="Century Gothic" pitchFamily="34" charset="0"/>
                <a:cs typeface="Arial"/>
              </a:rPr>
              <a:t>A single terminal filament</a:t>
            </a:r>
          </a:p>
          <a:p>
            <a:endParaRPr lang="en-US" dirty="0">
              <a:latin typeface="Century Gothic" pitchFamily="34" charset="0"/>
            </a:endParaRPr>
          </a:p>
        </p:txBody>
      </p:sp>
      <p:cxnSp>
        <p:nvCxnSpPr>
          <p:cNvPr id="9" name="Straight Arrow Connector 8"/>
          <p:cNvCxnSpPr/>
          <p:nvPr/>
        </p:nvCxnSpPr>
        <p:spPr>
          <a:xfrm>
            <a:off x="3886200" y="3200400"/>
            <a:ext cx="76200" cy="381000"/>
          </a:xfrm>
          <a:prstGeom prst="straightConnector1">
            <a:avLst/>
          </a:prstGeom>
          <a:ln w="317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b="1" u="sng" dirty="0" err="1" smtClean="0">
                <a:latin typeface="Century Gothic" pitchFamily="34" charset="0"/>
              </a:rPr>
              <a:t>Caddisflies</a:t>
            </a:r>
            <a:r>
              <a:rPr lang="en-US" sz="4800" b="1" u="sng" dirty="0" smtClean="0">
                <a:latin typeface="Century Gothic" pitchFamily="34" charset="0"/>
              </a:rPr>
              <a:t> (</a:t>
            </a:r>
            <a:r>
              <a:rPr lang="en-US" sz="4800" b="1" u="sng" dirty="0" err="1" smtClean="0">
                <a:latin typeface="Century Gothic" pitchFamily="34" charset="0"/>
              </a:rPr>
              <a:t>Trichoptera</a:t>
            </a:r>
            <a:r>
              <a:rPr lang="en-US" sz="4800" b="1" u="sng" dirty="0" smtClean="0">
                <a:latin typeface="Century Gothic" pitchFamily="34" charset="0"/>
              </a:rPr>
              <a:t>)</a:t>
            </a:r>
            <a:endParaRPr lang="en-US" sz="4800" u="sng" dirty="0"/>
          </a:p>
        </p:txBody>
      </p:sp>
      <p:sp>
        <p:nvSpPr>
          <p:cNvPr id="7" name="Content Placeholder 6"/>
          <p:cNvSpPr>
            <a:spLocks noGrp="1"/>
          </p:cNvSpPr>
          <p:nvPr>
            <p:ph idx="1"/>
          </p:nvPr>
        </p:nvSpPr>
        <p:spPr/>
        <p:txBody>
          <a:bodyPr/>
          <a:lstStyle/>
          <a:p>
            <a:r>
              <a:rPr lang="en-US" dirty="0" smtClean="0">
                <a:latin typeface="Century Gothic" pitchFamily="34" charset="0"/>
              </a:rPr>
              <a:t>A large group of aquatic insects – over 1,200 species</a:t>
            </a:r>
          </a:p>
          <a:p>
            <a:r>
              <a:rPr lang="en-US" dirty="0" smtClean="0">
                <a:latin typeface="Century Gothic" pitchFamily="34" charset="0"/>
              </a:rPr>
              <a:t>Larvae are often a large and important component of benthic communities</a:t>
            </a:r>
          </a:p>
          <a:p>
            <a:r>
              <a:rPr lang="en-US" dirty="0" smtClean="0">
                <a:latin typeface="Century Gothic" pitchFamily="34" charset="0"/>
              </a:rPr>
              <a:t>Sensitive: a number of families of case-building </a:t>
            </a:r>
            <a:r>
              <a:rPr lang="en-US" dirty="0" err="1" smtClean="0">
                <a:latin typeface="Century Gothic" pitchFamily="34" charset="0"/>
              </a:rPr>
              <a:t>caddisflies</a:t>
            </a:r>
            <a:r>
              <a:rPr lang="en-US" dirty="0" smtClean="0">
                <a:latin typeface="Century Gothic" pitchFamily="34" charset="0"/>
              </a:rPr>
              <a:t> and the free-living </a:t>
            </a:r>
            <a:r>
              <a:rPr lang="en-US" dirty="0" err="1" smtClean="0">
                <a:latin typeface="Century Gothic" pitchFamily="34" charset="0"/>
              </a:rPr>
              <a:t>caddisflies</a:t>
            </a:r>
            <a:r>
              <a:rPr lang="en-US" dirty="0" smtClean="0">
                <a:latin typeface="Century Gothic" pitchFamily="34" charset="0"/>
              </a:rPr>
              <a:t> of Family </a:t>
            </a:r>
            <a:r>
              <a:rPr lang="en-US" i="1" dirty="0" err="1" smtClean="0">
                <a:latin typeface="Century Gothic" pitchFamily="34" charset="0"/>
              </a:rPr>
              <a:t>Rhyacophilidae</a:t>
            </a:r>
            <a:endParaRPr lang="en-US" i="1" dirty="0" smtClean="0">
              <a:latin typeface="Century Gothic" pitchFamily="34" charset="0"/>
            </a:endParaRPr>
          </a:p>
          <a:p>
            <a:r>
              <a:rPr lang="en-US" dirty="0" smtClean="0">
                <a:latin typeface="Century Gothic" pitchFamily="34" charset="0"/>
              </a:rPr>
              <a:t>Somewhat sensitive: the net-spinning </a:t>
            </a:r>
            <a:r>
              <a:rPr lang="en-US" dirty="0" err="1" smtClean="0">
                <a:latin typeface="Century Gothic" pitchFamily="34" charset="0"/>
              </a:rPr>
              <a:t>caddisflies</a:t>
            </a:r>
            <a:r>
              <a:rPr lang="en-US" dirty="0" smtClean="0">
                <a:latin typeface="Century Gothic" pitchFamily="34" charset="0"/>
              </a:rPr>
              <a:t> of Families </a:t>
            </a:r>
            <a:r>
              <a:rPr lang="en-US" i="1" dirty="0" err="1" smtClean="0">
                <a:latin typeface="Century Gothic" pitchFamily="34" charset="0"/>
              </a:rPr>
              <a:t>Hydropsychidae</a:t>
            </a:r>
            <a:r>
              <a:rPr lang="en-US" dirty="0" smtClean="0">
                <a:latin typeface="Century Gothic" pitchFamily="34" charset="0"/>
              </a:rPr>
              <a:t>, </a:t>
            </a:r>
            <a:r>
              <a:rPr lang="en-US" i="1" dirty="0" err="1" smtClean="0">
                <a:latin typeface="Century Gothic" pitchFamily="34" charset="0"/>
              </a:rPr>
              <a:t>Philopotamidae</a:t>
            </a:r>
            <a:r>
              <a:rPr lang="en-US" dirty="0" smtClean="0">
                <a:latin typeface="Century Gothic" pitchFamily="34" charset="0"/>
              </a:rPr>
              <a:t>, and </a:t>
            </a:r>
            <a:r>
              <a:rPr lang="en-US" i="1" dirty="0" err="1" smtClean="0">
                <a:latin typeface="Century Gothic" pitchFamily="34" charset="0"/>
              </a:rPr>
              <a:t>Polycentropodidae</a:t>
            </a:r>
            <a:endParaRPr lang="en-US" i="1" dirty="0">
              <a:latin typeface="Century Gothic"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err="1" smtClean="0">
                <a:latin typeface="Century Gothic" pitchFamily="34" charset="0"/>
              </a:rPr>
              <a:t>Caddisflies</a:t>
            </a:r>
            <a:r>
              <a:rPr lang="en-US" sz="4000" b="1" u="sng" dirty="0" smtClean="0">
                <a:latin typeface="Century Gothic" pitchFamily="34" charset="0"/>
              </a:rPr>
              <a:t> - </a:t>
            </a:r>
            <a:r>
              <a:rPr lang="en-US" sz="4000" b="1" i="1" u="sng" dirty="0" err="1" smtClean="0">
                <a:latin typeface="Century Gothic" pitchFamily="34" charset="0"/>
              </a:rPr>
              <a:t>Rhyacophilidae</a:t>
            </a:r>
            <a:endParaRPr lang="en-US" sz="4000" i="1" u="sng" dirty="0"/>
          </a:p>
        </p:txBody>
      </p:sp>
      <p:pic>
        <p:nvPicPr>
          <p:cNvPr id="7" name="Content Placeholder 6" descr="Caddisfly - Ryacophila.jpg"/>
          <p:cNvPicPr>
            <a:picLocks noGrp="1" noChangeAspect="1"/>
          </p:cNvPicPr>
          <p:nvPr>
            <p:ph sz="half" idx="1"/>
          </p:nvPr>
        </p:nvPicPr>
        <p:blipFill>
          <a:blip r:embed="rId2" cstate="print">
            <a:lum contrast="10000"/>
          </a:blip>
          <a:stretch>
            <a:fillRect/>
          </a:stretch>
        </p:blipFill>
        <p:spPr>
          <a:xfrm>
            <a:off x="914400" y="2971800"/>
            <a:ext cx="3432071" cy="2286000"/>
          </a:xfrm>
        </p:spPr>
      </p:pic>
      <p:sp>
        <p:nvSpPr>
          <p:cNvPr id="6" name="Content Placeholder 5"/>
          <p:cNvSpPr>
            <a:spLocks noGrp="1"/>
          </p:cNvSpPr>
          <p:nvPr>
            <p:ph sz="half" idx="2"/>
          </p:nvPr>
        </p:nvSpPr>
        <p:spPr>
          <a:xfrm>
            <a:off x="4648200" y="2133599"/>
            <a:ext cx="4038600" cy="4221325"/>
          </a:xfrm>
        </p:spPr>
        <p:txBody>
          <a:bodyPr/>
          <a:lstStyle/>
          <a:p>
            <a:r>
              <a:rPr lang="en-US" dirty="0" smtClean="0">
                <a:latin typeface="Century Gothic" pitchFamily="34" charset="0"/>
              </a:rPr>
              <a:t>Free-living; do not build cases or spin net for feeding</a:t>
            </a:r>
          </a:p>
          <a:p>
            <a:r>
              <a:rPr lang="en-US" dirty="0" smtClean="0">
                <a:latin typeface="Century Gothic" pitchFamily="34" charset="0"/>
              </a:rPr>
              <a:t>A single dorsal plate behind the head (1</a:t>
            </a:r>
            <a:r>
              <a:rPr lang="en-US" baseline="30000" dirty="0" smtClean="0">
                <a:latin typeface="Century Gothic" pitchFamily="34" charset="0"/>
              </a:rPr>
              <a:t>st</a:t>
            </a:r>
            <a:r>
              <a:rPr lang="en-US" dirty="0" smtClean="0">
                <a:latin typeface="Century Gothic" pitchFamily="34" charset="0"/>
              </a:rPr>
              <a:t> thoracic segment)</a:t>
            </a:r>
          </a:p>
          <a:p>
            <a:r>
              <a:rPr lang="en-US" dirty="0" smtClean="0">
                <a:latin typeface="Century Gothic" pitchFamily="34" charset="0"/>
              </a:rPr>
              <a:t>Two </a:t>
            </a:r>
            <a:r>
              <a:rPr lang="en-US" dirty="0" err="1" smtClean="0">
                <a:latin typeface="Century Gothic" pitchFamily="34" charset="0"/>
              </a:rPr>
              <a:t>prolegs</a:t>
            </a:r>
            <a:r>
              <a:rPr lang="en-US" dirty="0" smtClean="0">
                <a:latin typeface="Century Gothic" pitchFamily="34" charset="0"/>
              </a:rPr>
              <a:t> with single claws on last (9</a:t>
            </a:r>
            <a:r>
              <a:rPr lang="en-US" baseline="30000" dirty="0" smtClean="0">
                <a:latin typeface="Century Gothic" pitchFamily="34" charset="0"/>
              </a:rPr>
              <a:t>th</a:t>
            </a:r>
            <a:r>
              <a:rPr lang="en-US" dirty="0" smtClean="0">
                <a:latin typeface="Century Gothic" pitchFamily="34" charset="0"/>
              </a:rPr>
              <a:t>) abdominal segment.</a:t>
            </a:r>
          </a:p>
          <a:p>
            <a:endParaRPr lang="en-US" dirty="0" smtClean="0">
              <a:latin typeface="Century Gothic" pitchFamily="34" charset="0"/>
            </a:endParaRPr>
          </a:p>
          <a:p>
            <a:endParaRPr lang="en-US" dirty="0">
              <a:latin typeface="Century Gothic" pitchFamily="34" charset="0"/>
            </a:endParaRPr>
          </a:p>
        </p:txBody>
      </p:sp>
      <p:cxnSp>
        <p:nvCxnSpPr>
          <p:cNvPr id="9" name="Straight Arrow Connector 8"/>
          <p:cNvCxnSpPr/>
          <p:nvPr/>
        </p:nvCxnSpPr>
        <p:spPr>
          <a:xfrm flipV="1">
            <a:off x="1752600" y="4495800"/>
            <a:ext cx="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err="1" smtClean="0">
                <a:latin typeface="Century Gothic" pitchFamily="34" charset="0"/>
              </a:rPr>
              <a:t>Caddisflies</a:t>
            </a:r>
            <a:r>
              <a:rPr lang="en-US" sz="4000" b="1" u="sng" dirty="0" smtClean="0">
                <a:latin typeface="Century Gothic" pitchFamily="34" charset="0"/>
              </a:rPr>
              <a:t> - </a:t>
            </a:r>
            <a:r>
              <a:rPr lang="en-US" sz="4000" b="1" i="1" u="sng" dirty="0" err="1" smtClean="0">
                <a:latin typeface="Century Gothic" pitchFamily="34" charset="0"/>
              </a:rPr>
              <a:t>Rhyacophilidae</a:t>
            </a:r>
            <a:endParaRPr lang="en-US" sz="4000" i="1" u="sng" dirty="0"/>
          </a:p>
        </p:txBody>
      </p:sp>
      <p:pic>
        <p:nvPicPr>
          <p:cNvPr id="7" name="Content Placeholder 6" descr="Rhyacophila.jpg"/>
          <p:cNvPicPr>
            <a:picLocks noGrp="1" noChangeAspect="1"/>
          </p:cNvPicPr>
          <p:nvPr>
            <p:ph sz="half" idx="1"/>
          </p:nvPr>
        </p:nvPicPr>
        <p:blipFill>
          <a:blip r:embed="rId3" cstate="print"/>
          <a:stretch>
            <a:fillRect/>
          </a:stretch>
        </p:blipFill>
        <p:spPr>
          <a:xfrm>
            <a:off x="914400" y="2819400"/>
            <a:ext cx="3290900" cy="2286000"/>
          </a:xfrm>
        </p:spPr>
      </p:pic>
      <p:sp>
        <p:nvSpPr>
          <p:cNvPr id="6" name="Content Placeholder 5"/>
          <p:cNvSpPr>
            <a:spLocks noGrp="1"/>
          </p:cNvSpPr>
          <p:nvPr>
            <p:ph sz="half" idx="2"/>
          </p:nvPr>
        </p:nvSpPr>
        <p:spPr>
          <a:xfrm>
            <a:off x="4648200" y="2514600"/>
            <a:ext cx="4038600" cy="3840324"/>
          </a:xfrm>
        </p:spPr>
        <p:txBody>
          <a:bodyPr/>
          <a:lstStyle/>
          <a:p>
            <a:r>
              <a:rPr lang="en-US" dirty="0" smtClean="0">
                <a:latin typeface="Century Gothic" pitchFamily="34" charset="0"/>
              </a:rPr>
              <a:t>Green rock worm (Genus </a:t>
            </a:r>
            <a:r>
              <a:rPr lang="en-US" i="1" dirty="0" err="1" smtClean="0">
                <a:latin typeface="Century Gothic" pitchFamily="34" charset="0"/>
              </a:rPr>
              <a:t>Rhyacophila</a:t>
            </a:r>
            <a:r>
              <a:rPr lang="en-US" dirty="0" smtClean="0">
                <a:latin typeface="Century Gothic" pitchFamily="34" charset="0"/>
              </a:rPr>
              <a:t>)</a:t>
            </a:r>
          </a:p>
          <a:p>
            <a:r>
              <a:rPr lang="en-US" dirty="0" smtClean="0">
                <a:latin typeface="Century Gothic" pitchFamily="34" charset="0"/>
              </a:rPr>
              <a:t>Note single dorsal plate on first thoracic segment and anal </a:t>
            </a:r>
            <a:r>
              <a:rPr lang="en-US" dirty="0" err="1" smtClean="0">
                <a:latin typeface="Century Gothic" pitchFamily="34" charset="0"/>
              </a:rPr>
              <a:t>prolegs</a:t>
            </a:r>
            <a:endParaRPr lang="en-US" dirty="0">
              <a:latin typeface="Century Gothic" pitchFamily="34" charset="0"/>
            </a:endParaRPr>
          </a:p>
        </p:txBody>
      </p:sp>
      <p:sp>
        <p:nvSpPr>
          <p:cNvPr id="5" name="TextBox 4"/>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err="1" smtClean="0">
                <a:latin typeface="Century Gothic" pitchFamily="34" charset="0"/>
              </a:rPr>
              <a:t>Caddisflies</a:t>
            </a:r>
            <a:r>
              <a:rPr lang="en-US" sz="4000" b="1" u="sng" dirty="0" smtClean="0">
                <a:latin typeface="Century Gothic" pitchFamily="34" charset="0"/>
              </a:rPr>
              <a:t> – Case Builders</a:t>
            </a:r>
            <a:endParaRPr lang="en-US" sz="4000" u="sng" dirty="0"/>
          </a:p>
        </p:txBody>
      </p:sp>
      <p:pic>
        <p:nvPicPr>
          <p:cNvPr id="7" name="Content Placeholder 6" descr="Brachycentrus Caddisly.jpg"/>
          <p:cNvPicPr>
            <a:picLocks noGrp="1" noChangeAspect="1"/>
          </p:cNvPicPr>
          <p:nvPr>
            <p:ph sz="half" idx="1"/>
          </p:nvPr>
        </p:nvPicPr>
        <p:blipFill>
          <a:blip r:embed="rId3" cstate="print"/>
          <a:stretch>
            <a:fillRect/>
          </a:stretch>
        </p:blipFill>
        <p:spPr>
          <a:xfrm>
            <a:off x="1295400" y="2895600"/>
            <a:ext cx="2857500" cy="2286000"/>
          </a:xfrm>
        </p:spPr>
      </p:pic>
      <p:pic>
        <p:nvPicPr>
          <p:cNvPr id="8" name="Content Placeholder 7" descr="Caddis-Limnephilidae.jpg"/>
          <p:cNvPicPr>
            <a:picLocks noGrp="1" noChangeAspect="1"/>
          </p:cNvPicPr>
          <p:nvPr>
            <p:ph sz="half" idx="2"/>
          </p:nvPr>
        </p:nvPicPr>
        <p:blipFill>
          <a:blip r:embed="rId4" cstate="print"/>
          <a:stretch>
            <a:fillRect/>
          </a:stretch>
        </p:blipFill>
        <p:spPr>
          <a:xfrm>
            <a:off x="5181600" y="2895600"/>
            <a:ext cx="3249143" cy="2286000"/>
          </a:xfrm>
        </p:spPr>
      </p:pic>
      <p:sp>
        <p:nvSpPr>
          <p:cNvPr id="5" name="TextBox 4"/>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 </a:t>
            </a:r>
            <a:r>
              <a:rPr lang="en-US" sz="4000" b="1" u="sng" dirty="0" err="1" smtClean="0">
                <a:latin typeface="Century Gothic" pitchFamily="34" charset="0"/>
              </a:rPr>
              <a:t>Caddisflies</a:t>
            </a:r>
            <a:r>
              <a:rPr lang="en-US" sz="4000" b="1" u="sng" dirty="0" smtClean="0">
                <a:latin typeface="Century Gothic" pitchFamily="34" charset="0"/>
              </a:rPr>
              <a:t> – Case Builders</a:t>
            </a:r>
            <a:endParaRPr lang="en-US" sz="4000" dirty="0"/>
          </a:p>
        </p:txBody>
      </p:sp>
      <p:pic>
        <p:nvPicPr>
          <p:cNvPr id="8" name="Content Placeholder 7" descr="Caddis-Limnephilidae 2.jpg"/>
          <p:cNvPicPr>
            <a:picLocks noGrp="1" noChangeAspect="1"/>
          </p:cNvPicPr>
          <p:nvPr>
            <p:ph sz="half" idx="1"/>
          </p:nvPr>
        </p:nvPicPr>
        <p:blipFill>
          <a:blip r:embed="rId2" cstate="print"/>
          <a:stretch>
            <a:fillRect/>
          </a:stretch>
        </p:blipFill>
        <p:spPr>
          <a:xfrm>
            <a:off x="457200" y="2438400"/>
            <a:ext cx="4038600" cy="2689996"/>
          </a:xfrm>
        </p:spPr>
      </p:pic>
      <p:pic>
        <p:nvPicPr>
          <p:cNvPr id="9" name="Content Placeholder 8" descr="Caddis-Limnephilidae 3.jpg"/>
          <p:cNvPicPr>
            <a:picLocks noGrp="1" noChangeAspect="1"/>
          </p:cNvPicPr>
          <p:nvPr>
            <p:ph sz="half" idx="2"/>
          </p:nvPr>
        </p:nvPicPr>
        <p:blipFill>
          <a:blip r:embed="rId3" cstate="print"/>
          <a:stretch>
            <a:fillRect/>
          </a:stretch>
        </p:blipFill>
        <p:spPr>
          <a:xfrm>
            <a:off x="4648200" y="3886200"/>
            <a:ext cx="4038600" cy="2127477"/>
          </a:xfrm>
        </p:spPr>
      </p:pic>
      <p:sp>
        <p:nvSpPr>
          <p:cNvPr id="5" name="TextBox 4"/>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b="1" u="sng" dirty="0" smtClean="0">
                <a:latin typeface="Century Gothic" pitchFamily="34" charset="0"/>
              </a:rPr>
              <a:t>TAXONOMIC SEQUENCE</a:t>
            </a:r>
            <a:endParaRPr lang="en-US" sz="4400" b="1" u="sng" dirty="0">
              <a:latin typeface="Century Gothic" pitchFamily="34" charset="0"/>
            </a:endParaRPr>
          </a:p>
        </p:txBody>
      </p:sp>
      <p:sp>
        <p:nvSpPr>
          <p:cNvPr id="5" name="Content Placeholder 4"/>
          <p:cNvSpPr>
            <a:spLocks noGrp="1"/>
          </p:cNvSpPr>
          <p:nvPr>
            <p:ph sz="half" idx="1"/>
          </p:nvPr>
        </p:nvSpPr>
        <p:spPr>
          <a:xfrm>
            <a:off x="533400" y="1981200"/>
            <a:ext cx="2743200" cy="4434840"/>
          </a:xfrm>
          <a:ln w="12700">
            <a:noFill/>
          </a:ln>
        </p:spPr>
        <p:txBody>
          <a:bodyPr/>
          <a:lstStyle/>
          <a:p>
            <a:endParaRPr lang="en-US" dirty="0" smtClean="0">
              <a:latin typeface="Century Gothic" pitchFamily="34" charset="0"/>
            </a:endParaRPr>
          </a:p>
          <a:p>
            <a:r>
              <a:rPr lang="en-US" b="1" dirty="0" smtClean="0">
                <a:latin typeface="Century Gothic" pitchFamily="34" charset="0"/>
              </a:rPr>
              <a:t>Kingdom</a:t>
            </a:r>
          </a:p>
          <a:p>
            <a:r>
              <a:rPr lang="en-US" b="1" dirty="0" smtClean="0">
                <a:latin typeface="Century Gothic" pitchFamily="34" charset="0"/>
              </a:rPr>
              <a:t>Phylum</a:t>
            </a:r>
          </a:p>
          <a:p>
            <a:r>
              <a:rPr lang="en-US" b="1" dirty="0" smtClean="0">
                <a:latin typeface="Century Gothic" pitchFamily="34" charset="0"/>
              </a:rPr>
              <a:t>Class</a:t>
            </a:r>
          </a:p>
          <a:p>
            <a:r>
              <a:rPr lang="en-US" b="1" dirty="0" smtClean="0">
                <a:latin typeface="Century Gothic" pitchFamily="34" charset="0"/>
              </a:rPr>
              <a:t>Order</a:t>
            </a:r>
          </a:p>
          <a:p>
            <a:r>
              <a:rPr lang="en-US" b="1" dirty="0" smtClean="0">
                <a:latin typeface="Century Gothic" pitchFamily="34" charset="0"/>
              </a:rPr>
              <a:t>Family</a:t>
            </a:r>
          </a:p>
          <a:p>
            <a:r>
              <a:rPr lang="en-US" b="1" dirty="0" smtClean="0">
                <a:latin typeface="Century Gothic" pitchFamily="34" charset="0"/>
              </a:rPr>
              <a:t>Genus</a:t>
            </a:r>
          </a:p>
          <a:p>
            <a:r>
              <a:rPr lang="en-US" b="1" dirty="0" smtClean="0">
                <a:latin typeface="Century Gothic" pitchFamily="34" charset="0"/>
              </a:rPr>
              <a:t>Species</a:t>
            </a:r>
            <a:endParaRPr lang="en-US" b="1" dirty="0">
              <a:latin typeface="Century Gothic" pitchFamily="34" charset="0"/>
            </a:endParaRPr>
          </a:p>
        </p:txBody>
      </p:sp>
      <p:sp>
        <p:nvSpPr>
          <p:cNvPr id="6" name="Content Placeholder 5"/>
          <p:cNvSpPr>
            <a:spLocks noGrp="1"/>
          </p:cNvSpPr>
          <p:nvPr>
            <p:ph sz="half" idx="2"/>
          </p:nvPr>
        </p:nvSpPr>
        <p:spPr>
          <a:xfrm>
            <a:off x="3048000" y="1920085"/>
            <a:ext cx="5638800" cy="4434840"/>
          </a:xfrm>
        </p:spPr>
        <p:txBody>
          <a:bodyPr/>
          <a:lstStyle/>
          <a:p>
            <a:pPr algn="ctr">
              <a:buNone/>
            </a:pPr>
            <a:r>
              <a:rPr lang="en-US" b="1" u="sng" dirty="0" smtClean="0">
                <a:latin typeface="Century Gothic" pitchFamily="34" charset="0"/>
              </a:rPr>
              <a:t>Example</a:t>
            </a:r>
          </a:p>
          <a:p>
            <a:r>
              <a:rPr lang="en-US" b="1" i="1" dirty="0" smtClean="0">
                <a:latin typeface="Century Gothic" pitchFamily="34" charset="0"/>
              </a:rPr>
              <a:t>Animalia</a:t>
            </a:r>
          </a:p>
          <a:p>
            <a:r>
              <a:rPr lang="en-US" b="1" i="1" dirty="0" smtClean="0">
                <a:latin typeface="Century Gothic" pitchFamily="34" charset="0"/>
              </a:rPr>
              <a:t>Arthropoda</a:t>
            </a:r>
          </a:p>
          <a:p>
            <a:r>
              <a:rPr lang="en-US" b="1" i="1" dirty="0" smtClean="0">
                <a:latin typeface="Century Gothic" pitchFamily="34" charset="0"/>
              </a:rPr>
              <a:t>Insecta</a:t>
            </a:r>
          </a:p>
          <a:p>
            <a:r>
              <a:rPr lang="en-US" b="1" i="1" dirty="0" err="1" smtClean="0">
                <a:latin typeface="Century Gothic" pitchFamily="34" charset="0"/>
              </a:rPr>
              <a:t>Plecoptera</a:t>
            </a:r>
            <a:r>
              <a:rPr lang="en-US" b="1" i="1" dirty="0" smtClean="0">
                <a:latin typeface="Century Gothic" pitchFamily="34" charset="0"/>
              </a:rPr>
              <a:t> (Stoneflies)</a:t>
            </a:r>
          </a:p>
          <a:p>
            <a:r>
              <a:rPr lang="en-US" b="1" i="1" dirty="0" err="1" smtClean="0">
                <a:latin typeface="Century Gothic" pitchFamily="34" charset="0"/>
              </a:rPr>
              <a:t>Capniidae</a:t>
            </a:r>
            <a:r>
              <a:rPr lang="en-US" b="1" i="1" dirty="0" smtClean="0">
                <a:latin typeface="Century Gothic" pitchFamily="34" charset="0"/>
              </a:rPr>
              <a:t> (Winter Stoneflies)</a:t>
            </a:r>
          </a:p>
          <a:p>
            <a:r>
              <a:rPr lang="en-US" b="1" i="1" dirty="0" err="1" smtClean="0">
                <a:latin typeface="Century Gothic" pitchFamily="34" charset="0"/>
              </a:rPr>
              <a:t>Capnia</a:t>
            </a:r>
            <a:endParaRPr lang="en-US" b="1" i="1" dirty="0" smtClean="0">
              <a:latin typeface="Century Gothic" pitchFamily="34" charset="0"/>
            </a:endParaRPr>
          </a:p>
          <a:p>
            <a:r>
              <a:rPr lang="en-US" b="1" i="1" dirty="0" err="1" smtClean="0">
                <a:latin typeface="Century Gothic" pitchFamily="34" charset="0"/>
              </a:rPr>
              <a:t>vernalis</a:t>
            </a:r>
            <a:r>
              <a:rPr lang="en-US" b="1" i="1" dirty="0" smtClean="0">
                <a:latin typeface="Century Gothic" pitchFamily="34" charset="0"/>
              </a:rPr>
              <a:t> (Early Black Stonefly)</a:t>
            </a:r>
            <a:endParaRPr lang="en-US" b="1" i="1" dirty="0">
              <a:latin typeface="Century Gothic" pitchFamily="34" charset="0"/>
            </a:endParaRPr>
          </a:p>
        </p:txBody>
      </p:sp>
      <p:sp>
        <p:nvSpPr>
          <p:cNvPr id="7" name="Oval 6"/>
          <p:cNvSpPr/>
          <p:nvPr/>
        </p:nvSpPr>
        <p:spPr>
          <a:xfrm>
            <a:off x="381000" y="3886200"/>
            <a:ext cx="1905000" cy="99060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err="1" smtClean="0">
                <a:latin typeface="Century Gothic" pitchFamily="34" charset="0"/>
              </a:rPr>
              <a:t>Caddisflies</a:t>
            </a:r>
            <a:r>
              <a:rPr lang="en-US" sz="4000" b="1" u="sng" dirty="0" smtClean="0">
                <a:latin typeface="Century Gothic" pitchFamily="34" charset="0"/>
              </a:rPr>
              <a:t> - </a:t>
            </a:r>
            <a:r>
              <a:rPr lang="en-US" sz="4000" b="1" i="1" u="sng" dirty="0" err="1" smtClean="0">
                <a:latin typeface="Century Gothic" pitchFamily="34" charset="0"/>
              </a:rPr>
              <a:t>Hydropsychidae</a:t>
            </a:r>
            <a:endParaRPr lang="en-US" sz="4000" i="1" u="sng" dirty="0"/>
          </a:p>
        </p:txBody>
      </p:sp>
      <p:pic>
        <p:nvPicPr>
          <p:cNvPr id="7" name="Content Placeholder 6" descr="Caddis-Hydropsychidae.jpg"/>
          <p:cNvPicPr>
            <a:picLocks noGrp="1" noChangeAspect="1"/>
          </p:cNvPicPr>
          <p:nvPr>
            <p:ph sz="half" idx="1"/>
          </p:nvPr>
        </p:nvPicPr>
        <p:blipFill>
          <a:blip r:embed="rId2" cstate="print">
            <a:lum contrast="10000"/>
          </a:blip>
          <a:stretch>
            <a:fillRect/>
          </a:stretch>
        </p:blipFill>
        <p:spPr>
          <a:xfrm>
            <a:off x="457200" y="2168669"/>
            <a:ext cx="4038600" cy="4151024"/>
          </a:xfrm>
        </p:spPr>
      </p:pic>
      <p:sp>
        <p:nvSpPr>
          <p:cNvPr id="6" name="Content Placeholder 5"/>
          <p:cNvSpPr>
            <a:spLocks noGrp="1"/>
          </p:cNvSpPr>
          <p:nvPr>
            <p:ph sz="half" idx="2"/>
          </p:nvPr>
        </p:nvSpPr>
        <p:spPr>
          <a:xfrm>
            <a:off x="4648200" y="2438400"/>
            <a:ext cx="4038600" cy="3916524"/>
          </a:xfrm>
        </p:spPr>
        <p:txBody>
          <a:bodyPr/>
          <a:lstStyle/>
          <a:p>
            <a:r>
              <a:rPr lang="en-US" dirty="0" smtClean="0">
                <a:latin typeface="Century Gothic" pitchFamily="34" charset="0"/>
              </a:rPr>
              <a:t>Body typically curved</a:t>
            </a:r>
          </a:p>
          <a:p>
            <a:r>
              <a:rPr lang="en-US" dirty="0" smtClean="0">
                <a:latin typeface="Century Gothic" pitchFamily="34" charset="0"/>
              </a:rPr>
              <a:t>Dorsal plates on all three thoracic segments</a:t>
            </a:r>
          </a:p>
          <a:p>
            <a:r>
              <a:rPr lang="en-US" dirty="0" smtClean="0">
                <a:latin typeface="Century Gothic" pitchFamily="34" charset="0"/>
              </a:rPr>
              <a:t>Anal </a:t>
            </a:r>
            <a:r>
              <a:rPr lang="en-US" dirty="0" err="1" smtClean="0">
                <a:latin typeface="Century Gothic" pitchFamily="34" charset="0"/>
              </a:rPr>
              <a:t>prolegs</a:t>
            </a:r>
            <a:r>
              <a:rPr lang="en-US" dirty="0" smtClean="0">
                <a:latin typeface="Century Gothic" pitchFamily="34" charset="0"/>
              </a:rPr>
              <a:t> usually have a tuft of long hairs.</a:t>
            </a:r>
            <a:endParaRPr lang="en-US" dirty="0">
              <a:latin typeface="Century Gothic" pitchFamily="34" charset="0"/>
            </a:endParaRPr>
          </a:p>
        </p:txBody>
      </p:sp>
      <p:cxnSp>
        <p:nvCxnSpPr>
          <p:cNvPr id="9" name="Straight Arrow Connector 8"/>
          <p:cNvCxnSpPr/>
          <p:nvPr/>
        </p:nvCxnSpPr>
        <p:spPr>
          <a:xfrm>
            <a:off x="1219200" y="3429000"/>
            <a:ext cx="6858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19200" y="3505200"/>
            <a:ext cx="4572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19200" y="3581400"/>
            <a:ext cx="3048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743200" y="3962400"/>
            <a:ext cx="1524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200400" y="5334000"/>
            <a:ext cx="6096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77200" y="609601"/>
            <a:ext cx="6858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 </a:t>
            </a:r>
            <a:r>
              <a:rPr lang="en-US" sz="4000" b="1" u="sng" dirty="0" err="1" smtClean="0">
                <a:latin typeface="Century Gothic" pitchFamily="34" charset="0"/>
              </a:rPr>
              <a:t>Caddisflies</a:t>
            </a:r>
            <a:r>
              <a:rPr lang="en-US" sz="4000" b="1" u="sng" dirty="0" smtClean="0">
                <a:latin typeface="Century Gothic" pitchFamily="34" charset="0"/>
              </a:rPr>
              <a:t> - </a:t>
            </a:r>
            <a:r>
              <a:rPr lang="en-US" sz="4000" b="1" i="1" u="sng" dirty="0" err="1" smtClean="0">
                <a:latin typeface="Century Gothic" pitchFamily="34" charset="0"/>
              </a:rPr>
              <a:t>Philopotamidae</a:t>
            </a:r>
            <a:endParaRPr lang="en-US" sz="4000" dirty="0"/>
          </a:p>
        </p:txBody>
      </p:sp>
      <p:pic>
        <p:nvPicPr>
          <p:cNvPr id="7" name="Content Placeholder 6" descr="Caddis-Philopotamidae.jpg"/>
          <p:cNvPicPr>
            <a:picLocks noGrp="1" noChangeAspect="1"/>
          </p:cNvPicPr>
          <p:nvPr>
            <p:ph sz="half" idx="1"/>
          </p:nvPr>
        </p:nvPicPr>
        <p:blipFill>
          <a:blip r:embed="rId3" cstate="print"/>
          <a:stretch>
            <a:fillRect/>
          </a:stretch>
        </p:blipFill>
        <p:spPr>
          <a:xfrm>
            <a:off x="457200" y="2942454"/>
            <a:ext cx="4038600" cy="2603455"/>
          </a:xfrm>
        </p:spPr>
      </p:pic>
      <p:sp>
        <p:nvSpPr>
          <p:cNvPr id="6" name="Content Placeholder 5"/>
          <p:cNvSpPr>
            <a:spLocks noGrp="1"/>
          </p:cNvSpPr>
          <p:nvPr>
            <p:ph sz="half" idx="2"/>
          </p:nvPr>
        </p:nvSpPr>
        <p:spPr>
          <a:xfrm>
            <a:off x="4648200" y="2514600"/>
            <a:ext cx="4038600" cy="3840324"/>
          </a:xfrm>
        </p:spPr>
        <p:txBody>
          <a:bodyPr/>
          <a:lstStyle/>
          <a:p>
            <a:r>
              <a:rPr lang="en-US" dirty="0" smtClean="0">
                <a:latin typeface="Century Gothic" pitchFamily="34" charset="0"/>
              </a:rPr>
              <a:t>Body typically curved</a:t>
            </a:r>
          </a:p>
          <a:p>
            <a:r>
              <a:rPr lang="en-US" dirty="0" smtClean="0">
                <a:latin typeface="Century Gothic" pitchFamily="34" charset="0"/>
              </a:rPr>
              <a:t>Dorsal plate on only the first thoracic segment</a:t>
            </a:r>
          </a:p>
          <a:p>
            <a:r>
              <a:rPr lang="en-US" dirty="0" smtClean="0">
                <a:latin typeface="Century Gothic" pitchFamily="34" charset="0"/>
              </a:rPr>
              <a:t>No gills on abdomen</a:t>
            </a:r>
          </a:p>
          <a:p>
            <a:r>
              <a:rPr lang="en-US" dirty="0" smtClean="0">
                <a:latin typeface="Century Gothic" pitchFamily="34" charset="0"/>
              </a:rPr>
              <a:t>Labrum (upper lip) modified to form a scraper.</a:t>
            </a:r>
            <a:endParaRPr lang="en-US" dirty="0">
              <a:latin typeface="Century Gothic" pitchFamily="34" charset="0"/>
            </a:endParaRPr>
          </a:p>
        </p:txBody>
      </p:sp>
      <p:cxnSp>
        <p:nvCxnSpPr>
          <p:cNvPr id="9" name="Straight Arrow Connector 8"/>
          <p:cNvCxnSpPr/>
          <p:nvPr/>
        </p:nvCxnSpPr>
        <p:spPr>
          <a:xfrm flipH="1">
            <a:off x="1828800" y="3276600"/>
            <a:ext cx="381000"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 </a:t>
            </a:r>
            <a:r>
              <a:rPr lang="en-US" sz="4000" b="1" u="sng" dirty="0" err="1" smtClean="0">
                <a:latin typeface="Century Gothic" pitchFamily="34" charset="0"/>
              </a:rPr>
              <a:t>Caddisflies</a:t>
            </a:r>
            <a:r>
              <a:rPr lang="en-US" sz="4000" b="1" u="sng" dirty="0" smtClean="0">
                <a:latin typeface="Century Gothic" pitchFamily="34" charset="0"/>
              </a:rPr>
              <a:t> - </a:t>
            </a:r>
            <a:r>
              <a:rPr lang="en-US" sz="4000" b="1" i="1" u="sng" dirty="0" err="1" smtClean="0">
                <a:latin typeface="Century Gothic" pitchFamily="34" charset="0"/>
              </a:rPr>
              <a:t>Polycentropodidae</a:t>
            </a:r>
            <a:endParaRPr lang="en-US" sz="4000" dirty="0"/>
          </a:p>
        </p:txBody>
      </p:sp>
      <p:pic>
        <p:nvPicPr>
          <p:cNvPr id="7" name="Content Placeholder 6" descr="Caddis-Polycentropodidae.jpg"/>
          <p:cNvPicPr>
            <a:picLocks noGrp="1" noChangeAspect="1"/>
          </p:cNvPicPr>
          <p:nvPr>
            <p:ph sz="half" idx="1"/>
          </p:nvPr>
        </p:nvPicPr>
        <p:blipFill>
          <a:blip r:embed="rId2" cstate="print">
            <a:lum contrast="6000"/>
          </a:blip>
          <a:stretch>
            <a:fillRect/>
          </a:stretch>
        </p:blipFill>
        <p:spPr>
          <a:xfrm>
            <a:off x="457200" y="2895577"/>
            <a:ext cx="4038600" cy="2697208"/>
          </a:xfrm>
        </p:spPr>
      </p:pic>
      <p:sp>
        <p:nvSpPr>
          <p:cNvPr id="6" name="Content Placeholder 5"/>
          <p:cNvSpPr>
            <a:spLocks noGrp="1"/>
          </p:cNvSpPr>
          <p:nvPr>
            <p:ph sz="half" idx="2"/>
          </p:nvPr>
        </p:nvSpPr>
        <p:spPr>
          <a:xfrm>
            <a:off x="4648200" y="2438400"/>
            <a:ext cx="4038600" cy="3916524"/>
          </a:xfrm>
        </p:spPr>
        <p:txBody>
          <a:bodyPr/>
          <a:lstStyle/>
          <a:p>
            <a:r>
              <a:rPr lang="en-US" dirty="0" smtClean="0">
                <a:latin typeface="Century Gothic" pitchFamily="34" charset="0"/>
              </a:rPr>
              <a:t>Dorsal plate on only the first thoracic segment.</a:t>
            </a:r>
          </a:p>
          <a:p>
            <a:r>
              <a:rPr lang="en-US" dirty="0" smtClean="0">
                <a:latin typeface="Century Gothic" pitchFamily="34" charset="0"/>
              </a:rPr>
              <a:t>Abdominal segments with some short hairs, but no gills</a:t>
            </a:r>
          </a:p>
          <a:p>
            <a:r>
              <a:rPr lang="en-US" dirty="0" err="1" smtClean="0">
                <a:latin typeface="Century Gothic" pitchFamily="34" charset="0"/>
              </a:rPr>
              <a:t>Trochantin</a:t>
            </a:r>
            <a:r>
              <a:rPr lang="en-US" dirty="0" smtClean="0">
                <a:latin typeface="Century Gothic" pitchFamily="34" charset="0"/>
              </a:rPr>
              <a:t> (shoulder blade) sharply pointed.</a:t>
            </a:r>
            <a:endParaRPr lang="en-US" dirty="0">
              <a:latin typeface="Century Gothic" pitchFamily="34" charset="0"/>
            </a:endParaRPr>
          </a:p>
        </p:txBody>
      </p:sp>
      <p:cxnSp>
        <p:nvCxnSpPr>
          <p:cNvPr id="9" name="Straight Arrow Connector 8"/>
          <p:cNvCxnSpPr/>
          <p:nvPr/>
        </p:nvCxnSpPr>
        <p:spPr>
          <a:xfrm>
            <a:off x="1524000" y="4114800"/>
            <a:ext cx="762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53400" y="609600"/>
            <a:ext cx="609600" cy="584775"/>
          </a:xfrm>
          <a:prstGeom prst="rect">
            <a:avLst/>
          </a:prstGeom>
          <a:noFill/>
          <a:ln w="25400">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447800"/>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 Gilled Snails – (</a:t>
            </a:r>
            <a:r>
              <a:rPr lang="en-US" sz="4000" b="1" i="1" u="sng" dirty="0" err="1" smtClean="0">
                <a:latin typeface="Century Gothic" pitchFamily="34" charset="0"/>
              </a:rPr>
              <a:t>Gastropoda</a:t>
            </a:r>
            <a:r>
              <a:rPr lang="en-US" sz="4000" b="1" i="1" u="sng" dirty="0" smtClean="0">
                <a:latin typeface="Century Gothic" pitchFamily="34" charset="0"/>
              </a:rPr>
              <a:t>)</a:t>
            </a:r>
            <a:endParaRPr lang="en-US" sz="4000" dirty="0">
              <a:latin typeface="Century Gothic" pitchFamily="34" charset="0"/>
            </a:endParaRPr>
          </a:p>
        </p:txBody>
      </p:sp>
      <p:sp>
        <p:nvSpPr>
          <p:cNvPr id="4" name="Content Placeholder 3"/>
          <p:cNvSpPr>
            <a:spLocks noGrp="1"/>
          </p:cNvSpPr>
          <p:nvPr>
            <p:ph sz="half" idx="2"/>
          </p:nvPr>
        </p:nvSpPr>
        <p:spPr>
          <a:xfrm>
            <a:off x="4343400" y="2590800"/>
            <a:ext cx="4343400" cy="3764124"/>
          </a:xfrm>
        </p:spPr>
        <p:txBody>
          <a:bodyPr/>
          <a:lstStyle/>
          <a:p>
            <a:r>
              <a:rPr lang="en-US" dirty="0" smtClean="0">
                <a:latin typeface="Century Gothic" pitchFamily="34" charset="0"/>
              </a:rPr>
              <a:t>Spiral shaped</a:t>
            </a:r>
          </a:p>
          <a:p>
            <a:r>
              <a:rPr lang="en-US" dirty="0" smtClean="0">
                <a:latin typeface="Century Gothic" pitchFamily="34" charset="0"/>
              </a:rPr>
              <a:t>Opening is on the right</a:t>
            </a:r>
          </a:p>
          <a:p>
            <a:r>
              <a:rPr lang="en-US" dirty="0" smtClean="0">
                <a:latin typeface="Century Gothic" pitchFamily="34" charset="0"/>
              </a:rPr>
              <a:t>A thin horny plate (the operculum) covers the opening when the foot is retracted</a:t>
            </a:r>
            <a:endParaRPr lang="en-US" dirty="0">
              <a:latin typeface="Century Gothic" pitchFamily="34" charset="0"/>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rot="5400000">
            <a:off x="466491" y="3267309"/>
            <a:ext cx="3791418" cy="2286000"/>
          </a:xfrm>
          <a:prstGeom prst="rect">
            <a:avLst/>
          </a:prstGeom>
          <a:noFill/>
          <a:ln w="9525">
            <a:noFill/>
            <a:miter lim="800000"/>
            <a:headEnd/>
            <a:tailEnd/>
          </a:ln>
        </p:spPr>
      </p:pic>
      <p:sp>
        <p:nvSpPr>
          <p:cNvPr id="6" name="TextBox 5"/>
          <p:cNvSpPr txBox="1"/>
          <p:nvPr/>
        </p:nvSpPr>
        <p:spPr>
          <a:xfrm>
            <a:off x="8229600" y="609601"/>
            <a:ext cx="5334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cxnSp>
        <p:nvCxnSpPr>
          <p:cNvPr id="9" name="Straight Arrow Connector 8"/>
          <p:cNvCxnSpPr/>
          <p:nvPr/>
        </p:nvCxnSpPr>
        <p:spPr>
          <a:xfrm flipH="1" flipV="1">
            <a:off x="2590800" y="5715000"/>
            <a:ext cx="5334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 Other Snails – (</a:t>
            </a:r>
            <a:r>
              <a:rPr lang="en-US" sz="4000" b="1" i="1" u="sng" dirty="0" err="1" smtClean="0">
                <a:latin typeface="Century Gothic" pitchFamily="34" charset="0"/>
              </a:rPr>
              <a:t>Gastropoda</a:t>
            </a:r>
            <a:r>
              <a:rPr lang="en-US" sz="4000" b="1" i="1" u="sng" dirty="0" smtClean="0">
                <a:latin typeface="Century Gothic" pitchFamily="34" charset="0"/>
              </a:rPr>
              <a:t>)</a:t>
            </a:r>
            <a:endParaRPr lang="en-US" sz="4000" dirty="0">
              <a:latin typeface="Century Gothic" pitchFamily="34" charset="0"/>
            </a:endParaRPr>
          </a:p>
        </p:txBody>
      </p:sp>
      <p:pic>
        <p:nvPicPr>
          <p:cNvPr id="8" name="Content Placeholder 7" descr="Snails.jpg"/>
          <p:cNvPicPr>
            <a:picLocks noGrp="1" noChangeAspect="1"/>
          </p:cNvPicPr>
          <p:nvPr>
            <p:ph sz="half" idx="1"/>
          </p:nvPr>
        </p:nvPicPr>
        <p:blipFill>
          <a:blip r:embed="rId3" cstate="print"/>
          <a:stretch>
            <a:fillRect/>
          </a:stretch>
        </p:blipFill>
        <p:spPr>
          <a:xfrm>
            <a:off x="457200" y="2497610"/>
            <a:ext cx="4038600" cy="3721742"/>
          </a:xfrm>
        </p:spPr>
      </p:pic>
      <p:sp>
        <p:nvSpPr>
          <p:cNvPr id="4" name="Content Placeholder 3"/>
          <p:cNvSpPr>
            <a:spLocks noGrp="1"/>
          </p:cNvSpPr>
          <p:nvPr>
            <p:ph sz="half" idx="2"/>
          </p:nvPr>
        </p:nvSpPr>
        <p:spPr>
          <a:xfrm>
            <a:off x="4648200" y="2667000"/>
            <a:ext cx="4038600" cy="3687924"/>
          </a:xfrm>
        </p:spPr>
        <p:txBody>
          <a:bodyPr/>
          <a:lstStyle/>
          <a:p>
            <a:r>
              <a:rPr lang="en-US" dirty="0" smtClean="0">
                <a:latin typeface="Century Gothic" pitchFamily="34" charset="0"/>
              </a:rPr>
              <a:t>Can be spiral shaped or coiled</a:t>
            </a:r>
          </a:p>
          <a:p>
            <a:r>
              <a:rPr lang="en-US" dirty="0" smtClean="0">
                <a:latin typeface="Century Gothic" pitchFamily="34" charset="0"/>
              </a:rPr>
              <a:t>Do not have an operculum</a:t>
            </a:r>
          </a:p>
          <a:p>
            <a:r>
              <a:rPr lang="en-US" dirty="0" smtClean="0">
                <a:latin typeface="Century Gothic" pitchFamily="34" charset="0"/>
              </a:rPr>
              <a:t>If spiral shaped, opening is on the </a:t>
            </a:r>
            <a:r>
              <a:rPr lang="en-US" u="sng" dirty="0" smtClean="0">
                <a:latin typeface="Century Gothic" pitchFamily="34" charset="0"/>
              </a:rPr>
              <a:t>left</a:t>
            </a:r>
          </a:p>
          <a:p>
            <a:endParaRPr lang="en-US" dirty="0">
              <a:latin typeface="Century Gothic" pitchFamily="34" charset="0"/>
            </a:endParaRPr>
          </a:p>
        </p:txBody>
      </p:sp>
      <p:sp>
        <p:nvSpPr>
          <p:cNvPr id="7" name="TextBox 6"/>
          <p:cNvSpPr txBox="1"/>
          <p:nvPr/>
        </p:nvSpPr>
        <p:spPr>
          <a:xfrm>
            <a:off x="8153400" y="609600"/>
            <a:ext cx="6096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T</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a:bodyPr>
          <a:lstStyle/>
          <a:p>
            <a:pPr algn="ctr"/>
            <a:r>
              <a:rPr lang="en-US" sz="4400" b="1" dirty="0" smtClean="0">
                <a:latin typeface="Century Gothic" pitchFamily="34" charset="0"/>
              </a:rPr>
              <a:t>Identification Notes</a:t>
            </a:r>
            <a:r>
              <a:rPr lang="en-US" sz="4000" b="1" dirty="0" smtClean="0">
                <a:latin typeface="Century Gothic" pitchFamily="34" charset="0"/>
              </a:rPr>
              <a:t/>
            </a:r>
            <a:br>
              <a:rPr lang="en-US" sz="4000" b="1" dirty="0" smtClean="0">
                <a:latin typeface="Century Gothic" pitchFamily="34" charset="0"/>
              </a:rPr>
            </a:br>
            <a:r>
              <a:rPr lang="en-US" sz="4000" b="1" u="sng" dirty="0" smtClean="0">
                <a:latin typeface="Century Gothic" pitchFamily="34" charset="0"/>
              </a:rPr>
              <a:t>Beetle Larvae (</a:t>
            </a:r>
            <a:r>
              <a:rPr lang="en-US" sz="4000" b="1" i="1" u="sng" dirty="0" err="1" smtClean="0">
                <a:latin typeface="Century Gothic" pitchFamily="34" charset="0"/>
              </a:rPr>
              <a:t>Coleoptera</a:t>
            </a:r>
            <a:r>
              <a:rPr lang="en-US" sz="4000" b="1" u="sng" dirty="0" smtClean="0">
                <a:latin typeface="Century Gothic" pitchFamily="34" charset="0"/>
              </a:rPr>
              <a:t>)</a:t>
            </a:r>
            <a:endParaRPr lang="en-US" sz="4000" dirty="0">
              <a:latin typeface="Century Gothic" pitchFamily="34" charset="0"/>
            </a:endParaRPr>
          </a:p>
        </p:txBody>
      </p:sp>
      <p:sp>
        <p:nvSpPr>
          <p:cNvPr id="4" name="Content Placeholder 3"/>
          <p:cNvSpPr>
            <a:spLocks noGrp="1"/>
          </p:cNvSpPr>
          <p:nvPr>
            <p:ph sz="half" idx="2"/>
          </p:nvPr>
        </p:nvSpPr>
        <p:spPr>
          <a:xfrm>
            <a:off x="4648200" y="2590800"/>
            <a:ext cx="4038600" cy="3764124"/>
          </a:xfrm>
        </p:spPr>
        <p:txBody>
          <a:bodyPr/>
          <a:lstStyle/>
          <a:p>
            <a:r>
              <a:rPr lang="en-US" dirty="0" smtClean="0">
                <a:latin typeface="Century Gothic" pitchFamily="34" charset="0"/>
              </a:rPr>
              <a:t>Distinct head with chewing mouthparts</a:t>
            </a:r>
          </a:p>
          <a:p>
            <a:r>
              <a:rPr lang="en-US" dirty="0" smtClean="0">
                <a:latin typeface="Century Gothic" pitchFamily="34" charset="0"/>
              </a:rPr>
              <a:t>Thoracic legs usually present</a:t>
            </a:r>
          </a:p>
          <a:p>
            <a:r>
              <a:rPr lang="en-US" dirty="0" smtClean="0">
                <a:latin typeface="Century Gothic" pitchFamily="34" charset="0"/>
              </a:rPr>
              <a:t>Eight to 10 abdominal segments</a:t>
            </a:r>
          </a:p>
          <a:p>
            <a:r>
              <a:rPr lang="en-US" dirty="0" smtClean="0">
                <a:latin typeface="Century Gothic" pitchFamily="34" charset="0"/>
              </a:rPr>
              <a:t>Never have terminal </a:t>
            </a:r>
            <a:r>
              <a:rPr lang="en-US" dirty="0" err="1" smtClean="0">
                <a:latin typeface="Century Gothic" pitchFamily="34" charset="0"/>
              </a:rPr>
              <a:t>prolegs</a:t>
            </a:r>
            <a:endParaRPr lang="en-US" dirty="0" smtClean="0">
              <a:latin typeface="Century Gothic" pitchFamily="34" charset="0"/>
            </a:endParaRPr>
          </a:p>
          <a:p>
            <a:endParaRPr lang="en-US" dirty="0">
              <a:latin typeface="Century Gothic" pitchFamily="34" charset="0"/>
            </a:endParaRPr>
          </a:p>
        </p:txBody>
      </p:sp>
      <p:sp>
        <p:nvSpPr>
          <p:cNvPr id="6" name="TextBox 5"/>
          <p:cNvSpPr txBox="1"/>
          <p:nvPr/>
        </p:nvSpPr>
        <p:spPr>
          <a:xfrm>
            <a:off x="8077200" y="609601"/>
            <a:ext cx="6858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pic>
        <p:nvPicPr>
          <p:cNvPr id="8" name="Content Placeholder 7" descr="PDB-Coptotomus.jpg"/>
          <p:cNvPicPr>
            <a:picLocks noGrp="1" noChangeAspect="1"/>
          </p:cNvPicPr>
          <p:nvPr>
            <p:ph sz="half" idx="1"/>
          </p:nvPr>
        </p:nvPicPr>
        <p:blipFill>
          <a:blip r:embed="rId3" cstate="print"/>
          <a:stretch>
            <a:fillRect/>
          </a:stretch>
        </p:blipFill>
        <p:spPr>
          <a:xfrm>
            <a:off x="1054100" y="2872899"/>
            <a:ext cx="3496019" cy="310896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a:bodyPr>
          <a:lstStyle/>
          <a:p>
            <a:pPr algn="ctr"/>
            <a:r>
              <a:rPr lang="en-US" sz="4400" b="1" dirty="0" smtClean="0">
                <a:latin typeface="Century Gothic" pitchFamily="34" charset="0"/>
              </a:rPr>
              <a:t>Identification Notes</a:t>
            </a:r>
            <a:r>
              <a:rPr lang="en-US" sz="4000" b="1" dirty="0" smtClean="0">
                <a:latin typeface="Century Gothic" pitchFamily="34" charset="0"/>
              </a:rPr>
              <a:t/>
            </a:r>
            <a:br>
              <a:rPr lang="en-US" sz="4000" b="1" dirty="0" smtClean="0">
                <a:latin typeface="Century Gothic" pitchFamily="34" charset="0"/>
              </a:rPr>
            </a:br>
            <a:r>
              <a:rPr lang="en-US" sz="4000" b="1" u="sng" dirty="0" smtClean="0">
                <a:latin typeface="Century Gothic" pitchFamily="34" charset="0"/>
              </a:rPr>
              <a:t>Beetle Larvae (</a:t>
            </a:r>
            <a:r>
              <a:rPr lang="en-US" sz="4000" b="1" i="1" u="sng" dirty="0" err="1" smtClean="0">
                <a:latin typeface="Century Gothic" pitchFamily="34" charset="0"/>
              </a:rPr>
              <a:t>Coleoptera</a:t>
            </a:r>
            <a:r>
              <a:rPr lang="en-US" sz="4000" b="1" u="sng" dirty="0" smtClean="0">
                <a:latin typeface="Century Gothic" pitchFamily="34" charset="0"/>
              </a:rPr>
              <a:t>)</a:t>
            </a:r>
            <a:endParaRPr lang="en-US" sz="4000" dirty="0">
              <a:latin typeface="Century Gothic" pitchFamily="34" charset="0"/>
            </a:endParaRPr>
          </a:p>
        </p:txBody>
      </p:sp>
      <p:pic>
        <p:nvPicPr>
          <p:cNvPr id="8" name="Content Placeholder 7" descr="Beetle Larva 3.jpg"/>
          <p:cNvPicPr>
            <a:picLocks noGrp="1" noChangeAspect="1"/>
          </p:cNvPicPr>
          <p:nvPr>
            <p:ph sz="half" idx="2"/>
          </p:nvPr>
        </p:nvPicPr>
        <p:blipFill>
          <a:blip r:embed="rId3" cstate="print">
            <a:lum bright="-10000" contrast="10000"/>
          </a:blip>
          <a:stretch>
            <a:fillRect/>
          </a:stretch>
        </p:blipFill>
        <p:spPr>
          <a:xfrm>
            <a:off x="4648200" y="3127783"/>
            <a:ext cx="4038600" cy="2689996"/>
          </a:xfrm>
        </p:spPr>
      </p:pic>
      <p:pic>
        <p:nvPicPr>
          <p:cNvPr id="7" name="Content Placeholder 6" descr="Water Scavenger Beetle.jpg"/>
          <p:cNvPicPr>
            <a:picLocks noGrp="1" noChangeAspect="1"/>
          </p:cNvPicPr>
          <p:nvPr>
            <p:ph sz="half" idx="1"/>
          </p:nvPr>
        </p:nvPicPr>
        <p:blipFill>
          <a:blip r:embed="rId4" cstate="print"/>
          <a:stretch>
            <a:fillRect/>
          </a:stretch>
        </p:blipFill>
        <p:spPr>
          <a:xfrm>
            <a:off x="1065014" y="2590800"/>
            <a:ext cx="2822972" cy="3763963"/>
          </a:xfrm>
        </p:spPr>
      </p:pic>
      <p:sp>
        <p:nvSpPr>
          <p:cNvPr id="9" name="TextBox 8"/>
          <p:cNvSpPr txBox="1"/>
          <p:nvPr/>
        </p:nvSpPr>
        <p:spPr>
          <a:xfrm>
            <a:off x="8077200" y="609601"/>
            <a:ext cx="6858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a:bodyPr>
          <a:lstStyle/>
          <a:p>
            <a:pPr algn="ctr"/>
            <a:r>
              <a:rPr lang="en-US" sz="4400" b="1" dirty="0" smtClean="0">
                <a:latin typeface="Century Gothic" pitchFamily="34" charset="0"/>
              </a:rPr>
              <a:t>Identification Notes</a:t>
            </a:r>
            <a:r>
              <a:rPr lang="en-US" sz="4000" b="1" dirty="0" smtClean="0">
                <a:latin typeface="Century Gothic" pitchFamily="34" charset="0"/>
              </a:rPr>
              <a:t/>
            </a:r>
            <a:br>
              <a:rPr lang="en-US" sz="4000" b="1" dirty="0" smtClean="0">
                <a:latin typeface="Century Gothic" pitchFamily="34" charset="0"/>
              </a:rPr>
            </a:br>
            <a:r>
              <a:rPr lang="en-US" sz="4000" b="1" u="sng" dirty="0" smtClean="0">
                <a:latin typeface="Century Gothic" pitchFamily="34" charset="0"/>
              </a:rPr>
              <a:t>Beetle Larvae (</a:t>
            </a:r>
            <a:r>
              <a:rPr lang="en-US" sz="4000" b="1" i="1" u="sng" dirty="0" err="1" smtClean="0">
                <a:latin typeface="Century Gothic" pitchFamily="34" charset="0"/>
              </a:rPr>
              <a:t>Coleoptera</a:t>
            </a:r>
            <a:r>
              <a:rPr lang="en-US" sz="4000" b="1" u="sng" dirty="0" smtClean="0">
                <a:latin typeface="Century Gothic" pitchFamily="34" charset="0"/>
              </a:rPr>
              <a:t>)</a:t>
            </a:r>
            <a:endParaRPr lang="en-US" sz="4000" dirty="0">
              <a:latin typeface="Century Gothic" pitchFamily="34" charset="0"/>
            </a:endParaRPr>
          </a:p>
        </p:txBody>
      </p:sp>
      <p:pic>
        <p:nvPicPr>
          <p:cNvPr id="5" name="Content Placeholder 4" descr="Whirligig Beetle Larva.jpg"/>
          <p:cNvPicPr>
            <a:picLocks noGrp="1" noChangeAspect="1"/>
          </p:cNvPicPr>
          <p:nvPr>
            <p:ph sz="half" idx="1"/>
          </p:nvPr>
        </p:nvPicPr>
        <p:blipFill>
          <a:blip r:embed="rId3" cstate="print">
            <a:lum bright="-10000" contrast="10000"/>
          </a:blip>
          <a:stretch>
            <a:fillRect/>
          </a:stretch>
        </p:blipFill>
        <p:spPr>
          <a:xfrm>
            <a:off x="457200" y="2438400"/>
            <a:ext cx="4160520" cy="3657600"/>
          </a:xfrm>
        </p:spPr>
      </p:pic>
      <p:pic>
        <p:nvPicPr>
          <p:cNvPr id="6" name="Content Placeholder 5" descr="Riffle Beetle Larva.jpg"/>
          <p:cNvPicPr>
            <a:picLocks noGrp="1" noChangeAspect="1"/>
          </p:cNvPicPr>
          <p:nvPr>
            <p:ph sz="half" idx="2"/>
          </p:nvPr>
        </p:nvPicPr>
        <p:blipFill>
          <a:blip r:embed="rId4" cstate="print"/>
          <a:stretch>
            <a:fillRect/>
          </a:stretch>
        </p:blipFill>
        <p:spPr>
          <a:xfrm>
            <a:off x="4800600" y="2438400"/>
            <a:ext cx="3664828" cy="3657600"/>
          </a:xfrm>
        </p:spPr>
      </p:pic>
      <p:sp>
        <p:nvSpPr>
          <p:cNvPr id="7" name="TextBox 6"/>
          <p:cNvSpPr txBox="1"/>
          <p:nvPr/>
        </p:nvSpPr>
        <p:spPr>
          <a:xfrm>
            <a:off x="609600" y="838200"/>
            <a:ext cx="6096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SS</a:t>
            </a:r>
            <a:endParaRPr lang="en-US" sz="3200" b="1" dirty="0">
              <a:effectLst>
                <a:outerShdw blurRad="38100" dist="38100" dir="2700000" algn="tl">
                  <a:srgbClr val="000000">
                    <a:alpha val="43137"/>
                  </a:srgbClr>
                </a:outerShdw>
              </a:effectLst>
              <a:latin typeface="Century Gothic" pitchFamily="34" charset="0"/>
            </a:endParaRPr>
          </a:p>
        </p:txBody>
      </p:sp>
      <p:sp>
        <p:nvSpPr>
          <p:cNvPr id="9" name="TextBox 8"/>
          <p:cNvSpPr txBox="1"/>
          <p:nvPr/>
        </p:nvSpPr>
        <p:spPr>
          <a:xfrm>
            <a:off x="8001000" y="762000"/>
            <a:ext cx="609600" cy="584775"/>
          </a:xfrm>
          <a:prstGeom prst="rect">
            <a:avLst/>
          </a:prstGeom>
          <a:noFill/>
          <a:ln w="2540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S</a:t>
            </a:r>
            <a:endParaRPr lang="en-US" sz="3200" b="1" dirty="0">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400" b="1" u="sng" dirty="0" smtClean="0">
                <a:latin typeface="Century Gothic" pitchFamily="34" charset="0"/>
              </a:rPr>
              <a:t>Useful References</a:t>
            </a:r>
            <a:endParaRPr lang="en-US" sz="4400" b="1" u="sng" dirty="0">
              <a:latin typeface="Century Gothic" pitchFamily="34" charset="0"/>
            </a:endParaRPr>
          </a:p>
        </p:txBody>
      </p:sp>
      <p:sp>
        <p:nvSpPr>
          <p:cNvPr id="3" name="Content Placeholder 2"/>
          <p:cNvSpPr>
            <a:spLocks noGrp="1"/>
          </p:cNvSpPr>
          <p:nvPr>
            <p:ph idx="1"/>
          </p:nvPr>
        </p:nvSpPr>
        <p:spPr>
          <a:xfrm>
            <a:off x="457200" y="1676400"/>
            <a:ext cx="8229600" cy="4648200"/>
          </a:xfrm>
        </p:spPr>
        <p:txBody>
          <a:bodyPr>
            <a:normAutofit/>
          </a:bodyPr>
          <a:lstStyle/>
          <a:p>
            <a:r>
              <a:rPr lang="en-US" b="1" i="1" dirty="0" smtClean="0">
                <a:latin typeface="Century Gothic" pitchFamily="34" charset="0"/>
              </a:rPr>
              <a:t>How to Know the Aquatic Insects </a:t>
            </a:r>
            <a:r>
              <a:rPr lang="en-US" b="1" dirty="0" smtClean="0">
                <a:latin typeface="Century Gothic" pitchFamily="34" charset="0"/>
              </a:rPr>
              <a:t>(Spiral-bound) </a:t>
            </a:r>
          </a:p>
          <a:p>
            <a:pPr lvl="1">
              <a:buNone/>
            </a:pPr>
            <a:r>
              <a:rPr lang="en-US" dirty="0" smtClean="0">
                <a:latin typeface="Century Gothic" pitchFamily="34" charset="0"/>
              </a:rPr>
              <a:t>by Dennis M. Lehmkuhl </a:t>
            </a:r>
          </a:p>
          <a:p>
            <a:pPr lvl="1">
              <a:buClr>
                <a:schemeClr val="tx1"/>
              </a:buClr>
            </a:pPr>
            <a:r>
              <a:rPr lang="en-US" dirty="0" smtClean="0">
                <a:latin typeface="Century Gothic" pitchFamily="34" charset="0"/>
              </a:rPr>
              <a:t>Good drawings and identification keys to Order, and in some cases Family.</a:t>
            </a:r>
          </a:p>
          <a:p>
            <a:pPr lvl="1">
              <a:buClr>
                <a:schemeClr val="tx1"/>
              </a:buClr>
            </a:pPr>
            <a:r>
              <a:rPr lang="en-US" dirty="0" smtClean="0">
                <a:latin typeface="Century Gothic" pitchFamily="34" charset="0"/>
              </a:rPr>
              <a:t>Available used (good or very good condition) via Amazon.com for under $20 ($61 new).</a:t>
            </a:r>
          </a:p>
          <a:p>
            <a:r>
              <a:rPr lang="en-US" b="1" i="1" dirty="0" smtClean="0">
                <a:latin typeface="Century Gothic" pitchFamily="34" charset="0"/>
              </a:rPr>
              <a:t>A Guide to Common Freshwater Invertebrates of North America </a:t>
            </a:r>
            <a:r>
              <a:rPr lang="en-US" sz="2400" dirty="0" smtClean="0">
                <a:latin typeface="Century Gothic" pitchFamily="34" charset="0"/>
              </a:rPr>
              <a:t>by J. Reese </a:t>
            </a:r>
            <a:r>
              <a:rPr lang="en-US" sz="2400" dirty="0" err="1" smtClean="0">
                <a:latin typeface="Century Gothic" pitchFamily="34" charset="0"/>
              </a:rPr>
              <a:t>Voshell</a:t>
            </a:r>
            <a:r>
              <a:rPr lang="en-US" sz="2400" dirty="0" smtClean="0">
                <a:latin typeface="Century Gothic" pitchFamily="34" charset="0"/>
              </a:rPr>
              <a:t>, Jr.</a:t>
            </a:r>
          </a:p>
          <a:p>
            <a:pPr lvl="1">
              <a:buClr>
                <a:schemeClr val="tx1"/>
              </a:buClr>
            </a:pPr>
            <a:r>
              <a:rPr lang="en-US" sz="2200" dirty="0" smtClean="0">
                <a:latin typeface="Century Gothic" pitchFamily="34" charset="0"/>
              </a:rPr>
              <a:t>Available new via Amazon.com (~$25); also available used</a:t>
            </a:r>
          </a:p>
          <a:p>
            <a:pPr>
              <a:buNone/>
            </a:pPr>
            <a:endParaRPr lang="en-US" dirty="0">
              <a:latin typeface="Century Gothic"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400" b="1" u="sng" dirty="0" smtClean="0">
                <a:latin typeface="Century Gothic" pitchFamily="34" charset="0"/>
              </a:rPr>
              <a:t>Useful References</a:t>
            </a:r>
            <a:endParaRPr lang="en-US" sz="4400" b="1" u="sng" dirty="0">
              <a:latin typeface="Century Gothic" pitchFamily="34" charset="0"/>
            </a:endParaRPr>
          </a:p>
        </p:txBody>
      </p:sp>
      <p:sp>
        <p:nvSpPr>
          <p:cNvPr id="3" name="Content Placeholder 2"/>
          <p:cNvSpPr>
            <a:spLocks noGrp="1"/>
          </p:cNvSpPr>
          <p:nvPr>
            <p:ph idx="1"/>
          </p:nvPr>
        </p:nvSpPr>
        <p:spPr>
          <a:xfrm>
            <a:off x="457200" y="1676400"/>
            <a:ext cx="8229600" cy="4648200"/>
          </a:xfrm>
        </p:spPr>
        <p:txBody>
          <a:bodyPr>
            <a:normAutofit/>
          </a:bodyPr>
          <a:lstStyle/>
          <a:p>
            <a:r>
              <a:rPr lang="en-US" b="1" i="1" dirty="0" smtClean="0">
                <a:latin typeface="Century Gothic" pitchFamily="34" charset="0"/>
              </a:rPr>
              <a:t>Aquatic Entomology – The Fishermen’s and Ecologists’ Guide to Insects and Their Relatives</a:t>
            </a:r>
            <a:r>
              <a:rPr lang="en-US" b="1" dirty="0" smtClean="0">
                <a:latin typeface="Century Gothic" pitchFamily="34" charset="0"/>
              </a:rPr>
              <a:t>  </a:t>
            </a:r>
            <a:r>
              <a:rPr lang="en-US" sz="2400" dirty="0" smtClean="0">
                <a:latin typeface="Century Gothic" pitchFamily="34" charset="0"/>
              </a:rPr>
              <a:t>by W. Patrick </a:t>
            </a:r>
            <a:r>
              <a:rPr lang="en-US" sz="2400" dirty="0" err="1" smtClean="0">
                <a:latin typeface="Century Gothic" pitchFamily="34" charset="0"/>
              </a:rPr>
              <a:t>McCafferty</a:t>
            </a:r>
            <a:endParaRPr lang="en-US" sz="2400" dirty="0" smtClean="0">
              <a:latin typeface="Century Gothic" pitchFamily="34" charset="0"/>
            </a:endParaRPr>
          </a:p>
          <a:p>
            <a:pPr lvl="1">
              <a:buClr>
                <a:schemeClr val="tx1"/>
              </a:buClr>
            </a:pPr>
            <a:r>
              <a:rPr lang="en-US" sz="2200" dirty="0" smtClean="0">
                <a:latin typeface="Century Gothic" pitchFamily="34" charset="0"/>
              </a:rPr>
              <a:t>Available new and used via Amazon.com (variable pricing)</a:t>
            </a:r>
          </a:p>
          <a:p>
            <a:pPr>
              <a:buNone/>
            </a:pPr>
            <a:endParaRPr lang="en-US" dirty="0">
              <a:latin typeface="Century Gothic"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b="1" u="sng" dirty="0" smtClean="0">
                <a:latin typeface="Century Gothic" pitchFamily="34" charset="0"/>
              </a:rPr>
              <a:t>POLLUTION TOLERANCE</a:t>
            </a:r>
            <a:endParaRPr lang="en-US" sz="4400" b="1" u="sng" dirty="0">
              <a:latin typeface="Century Gothic" pitchFamily="34" charset="0"/>
            </a:endParaRPr>
          </a:p>
        </p:txBody>
      </p:sp>
      <p:sp>
        <p:nvSpPr>
          <p:cNvPr id="6" name="Content Placeholder 5"/>
          <p:cNvSpPr>
            <a:spLocks noGrp="1"/>
          </p:cNvSpPr>
          <p:nvPr>
            <p:ph idx="1"/>
          </p:nvPr>
        </p:nvSpPr>
        <p:spPr/>
        <p:txBody>
          <a:bodyPr/>
          <a:lstStyle/>
          <a:p>
            <a:pPr>
              <a:buNone/>
            </a:pPr>
            <a:endParaRPr lang="en-US" dirty="0" smtClean="0">
              <a:latin typeface="Century Gothic" pitchFamily="34" charset="0"/>
            </a:endParaRPr>
          </a:p>
          <a:p>
            <a:pPr>
              <a:buNone/>
            </a:pPr>
            <a:r>
              <a:rPr lang="en-US" sz="2800" b="1" dirty="0" smtClean="0">
                <a:latin typeface="Century Gothic" pitchFamily="34" charset="0"/>
              </a:rPr>
              <a:t>We will group our critters into three categories of pollution tolerance.</a:t>
            </a:r>
          </a:p>
          <a:p>
            <a:pPr>
              <a:buNone/>
            </a:pPr>
            <a:endParaRPr lang="en-US" b="1" dirty="0" smtClean="0">
              <a:latin typeface="Century Gothic" pitchFamily="34" charset="0"/>
            </a:endParaRPr>
          </a:p>
          <a:p>
            <a:pPr lvl="2">
              <a:buClr>
                <a:schemeClr val="tx1"/>
              </a:buClr>
              <a:buSzPct val="90000"/>
            </a:pPr>
            <a:r>
              <a:rPr lang="en-US" sz="2600" b="1" dirty="0" smtClean="0">
                <a:latin typeface="Century Gothic" pitchFamily="34" charset="0"/>
              </a:rPr>
              <a:t>Sensitive to pollution</a:t>
            </a:r>
          </a:p>
          <a:p>
            <a:pPr lvl="2">
              <a:buClr>
                <a:schemeClr val="tx1"/>
              </a:buClr>
              <a:buSzPct val="90000"/>
            </a:pPr>
            <a:r>
              <a:rPr lang="en-US" sz="2600" b="1" dirty="0" smtClean="0">
                <a:latin typeface="Century Gothic" pitchFamily="34" charset="0"/>
              </a:rPr>
              <a:t>Somewhat sensitive</a:t>
            </a:r>
          </a:p>
          <a:p>
            <a:pPr lvl="2">
              <a:buClr>
                <a:schemeClr val="tx1"/>
              </a:buClr>
              <a:buSzPct val="90000"/>
            </a:pPr>
            <a:r>
              <a:rPr lang="en-US" sz="2600" b="1" dirty="0" smtClean="0">
                <a:latin typeface="Century Gothic" pitchFamily="34" charset="0"/>
              </a:rPr>
              <a:t>Pollution tolerant</a:t>
            </a:r>
            <a:endParaRPr lang="en-US" sz="2600" b="1" dirty="0">
              <a:latin typeface="Century Gothic"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000" b="1" u="sng" dirty="0" smtClean="0">
                <a:latin typeface="Century Gothic" pitchFamily="34" charset="0"/>
              </a:rPr>
              <a:t>Helpful Web Links</a:t>
            </a:r>
            <a:endParaRPr lang="en-US" sz="4000" dirty="0">
              <a:latin typeface="Century Gothic" pitchFamily="34" charset="0"/>
            </a:endParaRPr>
          </a:p>
        </p:txBody>
      </p:sp>
      <p:sp>
        <p:nvSpPr>
          <p:cNvPr id="3" name="Content Placeholder 2"/>
          <p:cNvSpPr>
            <a:spLocks noGrp="1"/>
          </p:cNvSpPr>
          <p:nvPr>
            <p:ph idx="1"/>
          </p:nvPr>
        </p:nvSpPr>
        <p:spPr/>
        <p:txBody>
          <a:bodyPr/>
          <a:lstStyle/>
          <a:p>
            <a:r>
              <a:rPr lang="en-US" dirty="0" smtClean="0">
                <a:latin typeface="Century Gothic" pitchFamily="34" charset="0"/>
              </a:rPr>
              <a:t>Freshwater Macroinvertebrates of New York. </a:t>
            </a:r>
            <a:r>
              <a:rPr lang="en-US" dirty="0" smtClean="0">
                <a:latin typeface="Century Gothic" pitchFamily="34" charset="0"/>
                <a:hlinkClick r:id="rId3"/>
              </a:rPr>
              <a:t>http://www.dec.ny.gov/animals/35772.html</a:t>
            </a:r>
            <a:endParaRPr lang="en-US" dirty="0" smtClean="0">
              <a:latin typeface="Century Gothic" pitchFamily="34" charset="0"/>
            </a:endParaRPr>
          </a:p>
          <a:p>
            <a:r>
              <a:rPr lang="en-US" dirty="0" smtClean="0">
                <a:latin typeface="Century Gothic" pitchFamily="34" charset="0"/>
              </a:rPr>
              <a:t>Bugguide.net. Great photos and information!  Can search by order, class, etc. </a:t>
            </a:r>
            <a:r>
              <a:rPr lang="en-US" dirty="0" smtClean="0">
                <a:latin typeface="Century Gothic" pitchFamily="34" charset="0"/>
                <a:hlinkClick r:id="rId4"/>
              </a:rPr>
              <a:t>http://bugguide.net/node/view/15740</a:t>
            </a:r>
            <a:endParaRPr lang="en-US" dirty="0" smtClean="0">
              <a:latin typeface="Century Gothic" pitchFamily="34" charset="0"/>
            </a:endParaRPr>
          </a:p>
          <a:p>
            <a:pPr lvl="0"/>
            <a:r>
              <a:rPr lang="en-US" dirty="0" smtClean="0">
                <a:latin typeface="Century Gothic" pitchFamily="34" charset="0"/>
              </a:rPr>
              <a:t>IOWATER Photographic Guide to BMI.  Great photos; geared toward volunteers. </a:t>
            </a:r>
            <a:r>
              <a:rPr lang="en-US" u="sng" dirty="0" smtClean="0">
                <a:latin typeface="Century Gothic" pitchFamily="34" charset="0"/>
                <a:hlinkClick r:id="rId5"/>
              </a:rPr>
              <a:t>http://www.iowater.net/Publications/IOWATERBenthicPhotographicGuide.pdf</a:t>
            </a:r>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a:latin typeface="Century Gothic"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POLLUTION SENSITIVE TAXA</a:t>
            </a:r>
            <a:endParaRPr lang="en-US" sz="4400" b="1" u="sng" dirty="0"/>
          </a:p>
        </p:txBody>
      </p:sp>
      <p:sp>
        <p:nvSpPr>
          <p:cNvPr id="3" name="Content Placeholder 2"/>
          <p:cNvSpPr>
            <a:spLocks noGrp="1"/>
          </p:cNvSpPr>
          <p:nvPr>
            <p:ph idx="1"/>
          </p:nvPr>
        </p:nvSpPr>
        <p:spPr>
          <a:xfrm>
            <a:off x="304800" y="1935480"/>
            <a:ext cx="8534400" cy="4389120"/>
          </a:xfrm>
        </p:spPr>
        <p:txBody>
          <a:bodyPr>
            <a:normAutofit lnSpcReduction="10000"/>
          </a:bodyPr>
          <a:lstStyle/>
          <a:p>
            <a:endParaRPr lang="en-US" dirty="0" smtClean="0">
              <a:latin typeface="Century Gothic" pitchFamily="34" charset="0"/>
            </a:endParaRPr>
          </a:p>
          <a:p>
            <a:r>
              <a:rPr lang="en-US" dirty="0" smtClean="0">
                <a:latin typeface="Century Gothic" pitchFamily="34" charset="0"/>
              </a:rPr>
              <a:t>Stonefly Nymphs [Order </a:t>
            </a:r>
            <a:r>
              <a:rPr lang="en-US" i="1" dirty="0" err="1" smtClean="0">
                <a:latin typeface="Century Gothic" pitchFamily="34" charset="0"/>
              </a:rPr>
              <a:t>Plecoptera</a:t>
            </a:r>
            <a:r>
              <a:rPr lang="en-US" dirty="0" smtClean="0">
                <a:latin typeface="Century Gothic" pitchFamily="34" charset="0"/>
              </a:rPr>
              <a:t>]</a:t>
            </a:r>
          </a:p>
          <a:p>
            <a:r>
              <a:rPr lang="en-US" dirty="0" smtClean="0">
                <a:latin typeface="Century Gothic" pitchFamily="34" charset="0"/>
              </a:rPr>
              <a:t>Mayfly Nymphs [Order </a:t>
            </a:r>
            <a:r>
              <a:rPr lang="en-US" i="1" dirty="0" err="1" smtClean="0">
                <a:latin typeface="Century Gothic" pitchFamily="34" charset="0"/>
              </a:rPr>
              <a:t>Ephemeroptera</a:t>
            </a:r>
            <a:r>
              <a:rPr lang="en-US" dirty="0" smtClean="0">
                <a:latin typeface="Century Gothic" pitchFamily="34" charset="0"/>
              </a:rPr>
              <a:t>]</a:t>
            </a:r>
          </a:p>
          <a:p>
            <a:r>
              <a:rPr lang="en-US" dirty="0" smtClean="0">
                <a:latin typeface="Century Gothic" pitchFamily="34" charset="0"/>
              </a:rPr>
              <a:t>Non-Net Spinning Caddisfly Larvae (case builders) [Order </a:t>
            </a:r>
            <a:r>
              <a:rPr lang="en-US" dirty="0" err="1" smtClean="0">
                <a:latin typeface="Century Gothic" pitchFamily="34" charset="0"/>
              </a:rPr>
              <a:t>Tricoptera</a:t>
            </a:r>
            <a:r>
              <a:rPr lang="en-US" dirty="0" smtClean="0">
                <a:latin typeface="Century Gothic" pitchFamily="34" charset="0"/>
              </a:rPr>
              <a:t>] and Free-living </a:t>
            </a:r>
            <a:r>
              <a:rPr lang="en-US" dirty="0" err="1" smtClean="0">
                <a:latin typeface="Century Gothic" pitchFamily="34" charset="0"/>
              </a:rPr>
              <a:t>C</a:t>
            </a:r>
            <a:r>
              <a:rPr lang="en-US" dirty="0" err="1" smtClean="0">
                <a:latin typeface="Century Gothic" pitchFamily="34" charset="0"/>
              </a:rPr>
              <a:t>addisly</a:t>
            </a:r>
            <a:r>
              <a:rPr lang="en-US" dirty="0" smtClean="0">
                <a:latin typeface="Century Gothic" pitchFamily="34" charset="0"/>
              </a:rPr>
              <a:t> Larvae</a:t>
            </a:r>
            <a:endParaRPr lang="en-US" dirty="0" smtClean="0">
              <a:latin typeface="Century Gothic" pitchFamily="34" charset="0"/>
            </a:endParaRPr>
          </a:p>
          <a:p>
            <a:r>
              <a:rPr lang="en-US" dirty="0" smtClean="0">
                <a:latin typeface="Century Gothic" pitchFamily="34" charset="0"/>
              </a:rPr>
              <a:t>Hellgrammites (Dobsonfly Larvae) [Order </a:t>
            </a:r>
            <a:r>
              <a:rPr lang="en-US" i="1" dirty="0" err="1" smtClean="0">
                <a:latin typeface="Century Gothic" pitchFamily="34" charset="0"/>
              </a:rPr>
              <a:t>Megaloptera</a:t>
            </a:r>
            <a:r>
              <a:rPr lang="en-US" dirty="0" smtClean="0">
                <a:latin typeface="Century Gothic" pitchFamily="34" charset="0"/>
              </a:rPr>
              <a:t>]</a:t>
            </a:r>
          </a:p>
          <a:p>
            <a:r>
              <a:rPr lang="en-US" dirty="0" smtClean="0">
                <a:latin typeface="Century Gothic" pitchFamily="34" charset="0"/>
              </a:rPr>
              <a:t>Water Pennies (a beetle larva) [Order </a:t>
            </a:r>
            <a:r>
              <a:rPr lang="en-US" i="1" dirty="0" err="1" smtClean="0">
                <a:latin typeface="Century Gothic" pitchFamily="34" charset="0"/>
              </a:rPr>
              <a:t>Coleoptera</a:t>
            </a:r>
            <a:r>
              <a:rPr lang="en-US" dirty="0" smtClean="0">
                <a:latin typeface="Century Gothic" pitchFamily="34" charset="0"/>
              </a:rPr>
              <a:t>]</a:t>
            </a:r>
          </a:p>
          <a:p>
            <a:r>
              <a:rPr lang="en-US" dirty="0" smtClean="0">
                <a:latin typeface="Century Gothic" pitchFamily="34" charset="0"/>
              </a:rPr>
              <a:t>Riffle Beetle Adults [Order </a:t>
            </a:r>
            <a:r>
              <a:rPr lang="en-US" i="1" dirty="0" err="1" smtClean="0">
                <a:latin typeface="Century Gothic" pitchFamily="34" charset="0"/>
              </a:rPr>
              <a:t>Coleoptera</a:t>
            </a:r>
            <a:r>
              <a:rPr lang="en-US" dirty="0" smtClean="0">
                <a:latin typeface="Century Gothic" pitchFamily="34" charset="0"/>
              </a:rPr>
              <a:t>]</a:t>
            </a:r>
          </a:p>
          <a:p>
            <a:r>
              <a:rPr lang="en-US" dirty="0" smtClean="0">
                <a:latin typeface="Century Gothic" pitchFamily="34" charset="0"/>
              </a:rPr>
              <a:t>Gilled Snails [Class </a:t>
            </a:r>
            <a:r>
              <a:rPr lang="en-US" i="1" dirty="0" err="1" smtClean="0">
                <a:latin typeface="Century Gothic" pitchFamily="34" charset="0"/>
              </a:rPr>
              <a:t>Gastropoda</a:t>
            </a:r>
            <a:r>
              <a:rPr lang="en-US" dirty="0" smtClean="0">
                <a:latin typeface="Century Gothic" pitchFamily="34" charset="0"/>
              </a:rPr>
              <a:t>]</a:t>
            </a:r>
            <a:endParaRPr lang="en-US" dirty="0">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SOMEWHAT SENSITIVE TAXA</a:t>
            </a:r>
            <a:endParaRPr lang="en-US" sz="4400" b="1" u="sng" dirty="0"/>
          </a:p>
        </p:txBody>
      </p:sp>
      <p:sp>
        <p:nvSpPr>
          <p:cNvPr id="3" name="Content Placeholder 2"/>
          <p:cNvSpPr>
            <a:spLocks noGrp="1"/>
          </p:cNvSpPr>
          <p:nvPr>
            <p:ph idx="1"/>
          </p:nvPr>
        </p:nvSpPr>
        <p:spPr/>
        <p:txBody>
          <a:bodyPr/>
          <a:lstStyle/>
          <a:p>
            <a:r>
              <a:rPr lang="en-US" dirty="0" err="1" smtClean="0">
                <a:latin typeface="Century Gothic" pitchFamily="34" charset="0"/>
              </a:rPr>
              <a:t>Cranefly</a:t>
            </a:r>
            <a:r>
              <a:rPr lang="en-US" dirty="0" smtClean="0">
                <a:latin typeface="Century Gothic" pitchFamily="34" charset="0"/>
              </a:rPr>
              <a:t> Larvae [Order </a:t>
            </a:r>
            <a:r>
              <a:rPr lang="en-US" i="1" dirty="0" err="1" smtClean="0">
                <a:latin typeface="Century Gothic" pitchFamily="34" charset="0"/>
              </a:rPr>
              <a:t>Diptera</a:t>
            </a:r>
            <a:r>
              <a:rPr lang="en-US" dirty="0" smtClean="0">
                <a:latin typeface="Century Gothic" pitchFamily="34" charset="0"/>
              </a:rPr>
              <a:t> – Family </a:t>
            </a:r>
            <a:r>
              <a:rPr lang="en-US" i="1" dirty="0" err="1" smtClean="0">
                <a:latin typeface="Century Gothic" pitchFamily="34" charset="0"/>
              </a:rPr>
              <a:t>Tipulidae</a:t>
            </a:r>
            <a:r>
              <a:rPr lang="en-US" dirty="0" smtClean="0">
                <a:latin typeface="Century Gothic" pitchFamily="34" charset="0"/>
              </a:rPr>
              <a:t>]</a:t>
            </a:r>
          </a:p>
          <a:p>
            <a:r>
              <a:rPr lang="en-US" dirty="0" smtClean="0">
                <a:latin typeface="Century Gothic" pitchFamily="34" charset="0"/>
              </a:rPr>
              <a:t>Net-Spinning Caddisfly Larvae [Order </a:t>
            </a:r>
            <a:r>
              <a:rPr lang="en-US" i="1" dirty="0" err="1" smtClean="0">
                <a:latin typeface="Century Gothic" pitchFamily="34" charset="0"/>
              </a:rPr>
              <a:t>Tricoptera</a:t>
            </a:r>
            <a:r>
              <a:rPr lang="en-US" dirty="0" smtClean="0">
                <a:latin typeface="Century Gothic" pitchFamily="34" charset="0"/>
              </a:rPr>
              <a:t> – Families </a:t>
            </a:r>
            <a:r>
              <a:rPr lang="en-US" i="1" dirty="0" err="1" smtClean="0">
                <a:latin typeface="Century Gothic" pitchFamily="34" charset="0"/>
              </a:rPr>
              <a:t>Hydropsychidae</a:t>
            </a:r>
            <a:r>
              <a:rPr lang="en-US" i="1" dirty="0" smtClean="0">
                <a:latin typeface="Century Gothic" pitchFamily="34" charset="0"/>
              </a:rPr>
              <a:t>, </a:t>
            </a:r>
            <a:r>
              <a:rPr lang="en-US" i="1" dirty="0" err="1" smtClean="0">
                <a:latin typeface="Century Gothic" pitchFamily="34" charset="0"/>
              </a:rPr>
              <a:t>Philopotamidae</a:t>
            </a:r>
            <a:r>
              <a:rPr lang="en-US" i="1" dirty="0" smtClean="0">
                <a:latin typeface="Century Gothic" pitchFamily="34" charset="0"/>
              </a:rPr>
              <a:t>, </a:t>
            </a:r>
            <a:r>
              <a:rPr lang="en-US" i="1" dirty="0" err="1" smtClean="0">
                <a:latin typeface="Century Gothic" pitchFamily="34" charset="0"/>
              </a:rPr>
              <a:t>Polycentropodidae</a:t>
            </a:r>
            <a:r>
              <a:rPr lang="en-US" dirty="0" smtClean="0">
                <a:latin typeface="Century Gothic" pitchFamily="34" charset="0"/>
              </a:rPr>
              <a:t>]</a:t>
            </a:r>
          </a:p>
          <a:p>
            <a:r>
              <a:rPr lang="en-US" dirty="0" smtClean="0">
                <a:latin typeface="Century Gothic" pitchFamily="34" charset="0"/>
              </a:rPr>
              <a:t>Dragonfly Nymphs [Order </a:t>
            </a:r>
            <a:r>
              <a:rPr lang="en-US" i="1" dirty="0" err="1" smtClean="0">
                <a:latin typeface="Century Gothic" pitchFamily="34" charset="0"/>
              </a:rPr>
              <a:t>Odonata</a:t>
            </a:r>
            <a:r>
              <a:rPr lang="en-US" dirty="0" smtClean="0">
                <a:latin typeface="Century Gothic" pitchFamily="34" charset="0"/>
              </a:rPr>
              <a:t>]</a:t>
            </a:r>
          </a:p>
          <a:p>
            <a:r>
              <a:rPr lang="en-US" dirty="0" smtClean="0">
                <a:latin typeface="Century Gothic" pitchFamily="34" charset="0"/>
              </a:rPr>
              <a:t>Damselfly Nymphs [Order </a:t>
            </a:r>
            <a:r>
              <a:rPr lang="en-US" i="1" dirty="0" err="1" smtClean="0">
                <a:latin typeface="Century Gothic" pitchFamily="34" charset="0"/>
              </a:rPr>
              <a:t>Odonata</a:t>
            </a:r>
            <a:r>
              <a:rPr lang="en-US" dirty="0" smtClean="0">
                <a:latin typeface="Century Gothic" pitchFamily="34" charset="0"/>
              </a:rPr>
              <a:t>]</a:t>
            </a:r>
          </a:p>
          <a:p>
            <a:r>
              <a:rPr lang="en-US" dirty="0" smtClean="0">
                <a:latin typeface="Century Gothic" pitchFamily="34" charset="0"/>
              </a:rPr>
              <a:t>Scuds [Order </a:t>
            </a:r>
            <a:r>
              <a:rPr lang="en-US" i="1" dirty="0" err="1" smtClean="0">
                <a:latin typeface="Century Gothic" pitchFamily="34" charset="0"/>
              </a:rPr>
              <a:t>Amphipoda</a:t>
            </a:r>
            <a:r>
              <a:rPr lang="en-US" dirty="0" smtClean="0">
                <a:latin typeface="Century Gothic" pitchFamily="34" charset="0"/>
              </a:rPr>
              <a:t>]</a:t>
            </a:r>
          </a:p>
          <a:p>
            <a:r>
              <a:rPr lang="en-US" dirty="0" err="1" smtClean="0">
                <a:latin typeface="Century Gothic" pitchFamily="34" charset="0"/>
              </a:rPr>
              <a:t>Sowbugs</a:t>
            </a:r>
            <a:r>
              <a:rPr lang="en-US" dirty="0" smtClean="0">
                <a:latin typeface="Century Gothic" pitchFamily="34" charset="0"/>
              </a:rPr>
              <a:t> [Order </a:t>
            </a:r>
            <a:r>
              <a:rPr lang="en-US" i="1" dirty="0" smtClean="0">
                <a:latin typeface="Century Gothic" pitchFamily="34" charset="0"/>
              </a:rPr>
              <a:t>Isopoda</a:t>
            </a:r>
            <a:r>
              <a:rPr lang="en-US" dirty="0" smtClean="0">
                <a:latin typeface="Century Gothic" pitchFamily="34" charset="0"/>
              </a:rPr>
              <a:t>]</a:t>
            </a:r>
          </a:p>
          <a:p>
            <a:endParaRPr lang="en-US" dirty="0">
              <a:latin typeface="Century Gothic"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SOMEWHAT SENSITIVE TAXA </a:t>
            </a:r>
            <a:r>
              <a:rPr lang="en-US" sz="2800" b="1" u="sng" dirty="0" smtClean="0"/>
              <a:t>(cont.)</a:t>
            </a:r>
            <a:endParaRPr lang="en-US" sz="4400" b="1" u="sng" dirty="0"/>
          </a:p>
        </p:txBody>
      </p:sp>
      <p:sp>
        <p:nvSpPr>
          <p:cNvPr id="3" name="Content Placeholder 2"/>
          <p:cNvSpPr>
            <a:spLocks noGrp="1"/>
          </p:cNvSpPr>
          <p:nvPr>
            <p:ph idx="1"/>
          </p:nvPr>
        </p:nvSpPr>
        <p:spPr/>
        <p:txBody>
          <a:bodyPr>
            <a:normAutofit/>
          </a:bodyPr>
          <a:lstStyle/>
          <a:p>
            <a:endParaRPr lang="en-US" dirty="0" smtClean="0">
              <a:latin typeface="Century Gothic" pitchFamily="34" charset="0"/>
            </a:endParaRPr>
          </a:p>
          <a:p>
            <a:r>
              <a:rPr lang="en-US" dirty="0" smtClean="0">
                <a:latin typeface="Century Gothic" pitchFamily="34" charset="0"/>
              </a:rPr>
              <a:t>Beetle Larvae [Order </a:t>
            </a:r>
            <a:r>
              <a:rPr lang="en-US" i="1" dirty="0" err="1" smtClean="0">
                <a:latin typeface="Century Gothic" pitchFamily="34" charset="0"/>
              </a:rPr>
              <a:t>Coeoptera</a:t>
            </a:r>
            <a:r>
              <a:rPr lang="en-US" dirty="0" smtClean="0">
                <a:latin typeface="Century Gothic" pitchFamily="34" charset="0"/>
              </a:rPr>
              <a:t>]</a:t>
            </a:r>
          </a:p>
          <a:p>
            <a:r>
              <a:rPr lang="en-US" dirty="0" err="1" smtClean="0">
                <a:latin typeface="Century Gothic" pitchFamily="34" charset="0"/>
              </a:rPr>
              <a:t>Fishfly</a:t>
            </a:r>
            <a:r>
              <a:rPr lang="en-US" dirty="0" smtClean="0">
                <a:latin typeface="Century Gothic" pitchFamily="34" charset="0"/>
              </a:rPr>
              <a:t> Larvae [Order </a:t>
            </a:r>
            <a:r>
              <a:rPr lang="en-US" i="1" dirty="0" err="1" smtClean="0">
                <a:latin typeface="Century Gothic" pitchFamily="34" charset="0"/>
              </a:rPr>
              <a:t>Megaloptera</a:t>
            </a:r>
            <a:r>
              <a:rPr lang="en-US" dirty="0" smtClean="0">
                <a:latin typeface="Century Gothic" pitchFamily="34" charset="0"/>
              </a:rPr>
              <a:t> – Family </a:t>
            </a:r>
            <a:r>
              <a:rPr lang="en-US" i="1" dirty="0" err="1" smtClean="0">
                <a:latin typeface="Century Gothic" pitchFamily="34" charset="0"/>
              </a:rPr>
              <a:t>Corydalidae</a:t>
            </a:r>
            <a:r>
              <a:rPr lang="en-US" dirty="0" smtClean="0">
                <a:latin typeface="Century Gothic" pitchFamily="34" charset="0"/>
              </a:rPr>
              <a:t>]</a:t>
            </a:r>
          </a:p>
          <a:p>
            <a:r>
              <a:rPr lang="en-US" dirty="0" smtClean="0">
                <a:latin typeface="Century Gothic" pitchFamily="34" charset="0"/>
              </a:rPr>
              <a:t>Alderfly Larvae [Order </a:t>
            </a:r>
            <a:r>
              <a:rPr lang="en-US" i="1" dirty="0" err="1" smtClean="0">
                <a:latin typeface="Century Gothic" pitchFamily="34" charset="0"/>
              </a:rPr>
              <a:t>Megaloptera</a:t>
            </a:r>
            <a:r>
              <a:rPr lang="en-US" dirty="0" smtClean="0">
                <a:latin typeface="Century Gothic" pitchFamily="34" charset="0"/>
              </a:rPr>
              <a:t> – Family </a:t>
            </a:r>
            <a:r>
              <a:rPr lang="en-US" i="1" dirty="0" err="1" smtClean="0">
                <a:latin typeface="Century Gothic" pitchFamily="34" charset="0"/>
              </a:rPr>
              <a:t>Sialidae</a:t>
            </a:r>
            <a:r>
              <a:rPr lang="en-US" dirty="0" smtClean="0">
                <a:latin typeface="Century Gothic" pitchFamily="34" charset="0"/>
              </a:rPr>
              <a:t>]</a:t>
            </a:r>
          </a:p>
          <a:p>
            <a:r>
              <a:rPr lang="en-US" dirty="0" smtClean="0">
                <a:latin typeface="Century Gothic" pitchFamily="34" charset="0"/>
              </a:rPr>
              <a:t>Crayfish [Order </a:t>
            </a:r>
            <a:r>
              <a:rPr lang="en-US" i="1" dirty="0" err="1" smtClean="0">
                <a:latin typeface="Century Gothic" pitchFamily="34" charset="0"/>
              </a:rPr>
              <a:t>Decapoda</a:t>
            </a:r>
            <a:r>
              <a:rPr lang="en-US" dirty="0" smtClean="0">
                <a:latin typeface="Century Gothic" pitchFamily="34" charset="0"/>
              </a:rPr>
              <a:t>]</a:t>
            </a:r>
          </a:p>
          <a:p>
            <a:r>
              <a:rPr lang="en-US" dirty="0" smtClean="0">
                <a:latin typeface="Century Gothic" pitchFamily="34" charset="0"/>
              </a:rPr>
              <a:t>Clams [Class </a:t>
            </a:r>
            <a:r>
              <a:rPr lang="en-US" i="1" dirty="0" err="1" smtClean="0">
                <a:latin typeface="Century Gothic" pitchFamily="34" charset="0"/>
              </a:rPr>
              <a:t>Pelecypoda</a:t>
            </a:r>
            <a:r>
              <a:rPr lang="en-US" dirty="0" smtClean="0">
                <a:latin typeface="Century Gothic" pitchFamily="34" charset="0"/>
              </a:rPr>
              <a:t>]</a:t>
            </a:r>
            <a:endParaRPr lang="en-US" dirty="0">
              <a:latin typeface="Century Gothic"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POLLUTION TOLERANT TAXA</a:t>
            </a:r>
            <a:endParaRPr lang="en-US" sz="4400" b="1" u="sng" dirty="0"/>
          </a:p>
        </p:txBody>
      </p:sp>
      <p:sp>
        <p:nvSpPr>
          <p:cNvPr id="3" name="Content Placeholder 2"/>
          <p:cNvSpPr>
            <a:spLocks noGrp="1"/>
          </p:cNvSpPr>
          <p:nvPr>
            <p:ph idx="1"/>
          </p:nvPr>
        </p:nvSpPr>
        <p:spPr/>
        <p:txBody>
          <a:bodyPr/>
          <a:lstStyle/>
          <a:p>
            <a:endParaRPr lang="en-US" dirty="0" smtClean="0">
              <a:latin typeface="Century Gothic" pitchFamily="34" charset="0"/>
            </a:endParaRPr>
          </a:p>
          <a:p>
            <a:r>
              <a:rPr lang="en-US" dirty="0" smtClean="0">
                <a:latin typeface="Century Gothic" pitchFamily="34" charset="0"/>
              </a:rPr>
              <a:t>Midge Larvae [Order </a:t>
            </a:r>
            <a:r>
              <a:rPr lang="en-US" i="1" dirty="0" err="1" smtClean="0">
                <a:latin typeface="Century Gothic" pitchFamily="34" charset="0"/>
              </a:rPr>
              <a:t>Diptera</a:t>
            </a:r>
            <a:r>
              <a:rPr lang="en-US" dirty="0" smtClean="0">
                <a:latin typeface="Century Gothic" pitchFamily="34" charset="0"/>
              </a:rPr>
              <a:t> – Family </a:t>
            </a:r>
            <a:r>
              <a:rPr lang="en-US" i="1" dirty="0" err="1" smtClean="0">
                <a:latin typeface="Century Gothic" pitchFamily="34" charset="0"/>
              </a:rPr>
              <a:t>Chironomidae</a:t>
            </a:r>
            <a:r>
              <a:rPr lang="en-US" dirty="0" smtClean="0">
                <a:latin typeface="Century Gothic" pitchFamily="34" charset="0"/>
              </a:rPr>
              <a:t>]</a:t>
            </a:r>
          </a:p>
          <a:p>
            <a:r>
              <a:rPr lang="en-US" dirty="0" err="1" smtClean="0">
                <a:latin typeface="Century Gothic" pitchFamily="34" charset="0"/>
              </a:rPr>
              <a:t>Blackfly</a:t>
            </a:r>
            <a:r>
              <a:rPr lang="en-US" dirty="0" smtClean="0">
                <a:latin typeface="Century Gothic" pitchFamily="34" charset="0"/>
              </a:rPr>
              <a:t> Larvae [Order </a:t>
            </a:r>
            <a:r>
              <a:rPr lang="en-US" i="1" dirty="0" err="1" smtClean="0">
                <a:latin typeface="Century Gothic" pitchFamily="34" charset="0"/>
              </a:rPr>
              <a:t>Diptera</a:t>
            </a:r>
            <a:r>
              <a:rPr lang="en-US" dirty="0" smtClean="0">
                <a:latin typeface="Century Gothic" pitchFamily="34" charset="0"/>
              </a:rPr>
              <a:t> – Family </a:t>
            </a:r>
            <a:r>
              <a:rPr lang="en-US" i="1" dirty="0" err="1" smtClean="0">
                <a:latin typeface="Century Gothic" pitchFamily="34" charset="0"/>
              </a:rPr>
              <a:t>Simulidae</a:t>
            </a:r>
            <a:r>
              <a:rPr lang="en-US" dirty="0" smtClean="0">
                <a:latin typeface="Century Gothic" pitchFamily="34" charset="0"/>
              </a:rPr>
              <a:t>]</a:t>
            </a:r>
          </a:p>
          <a:p>
            <a:r>
              <a:rPr lang="en-US" dirty="0" smtClean="0">
                <a:latin typeface="Century Gothic" pitchFamily="34" charset="0"/>
              </a:rPr>
              <a:t>Aquatic Worms [Class </a:t>
            </a:r>
            <a:r>
              <a:rPr lang="en-US" i="1" dirty="0" err="1" smtClean="0">
                <a:latin typeface="Century Gothic" pitchFamily="34" charset="0"/>
              </a:rPr>
              <a:t>Oligochaeta</a:t>
            </a:r>
            <a:r>
              <a:rPr lang="en-US" dirty="0" smtClean="0">
                <a:latin typeface="Century Gothic" pitchFamily="34" charset="0"/>
              </a:rPr>
              <a:t>]</a:t>
            </a:r>
          </a:p>
          <a:p>
            <a:r>
              <a:rPr lang="en-US" dirty="0" smtClean="0">
                <a:latin typeface="Century Gothic" pitchFamily="34" charset="0"/>
              </a:rPr>
              <a:t>Leeches [Order </a:t>
            </a:r>
            <a:r>
              <a:rPr lang="en-US" i="1" dirty="0" err="1" smtClean="0">
                <a:latin typeface="Century Gothic" pitchFamily="34" charset="0"/>
              </a:rPr>
              <a:t>Hirudinea</a:t>
            </a:r>
            <a:r>
              <a:rPr lang="en-US" dirty="0" smtClean="0">
                <a:latin typeface="Century Gothic" pitchFamily="34" charset="0"/>
              </a:rPr>
              <a:t>]</a:t>
            </a:r>
          </a:p>
          <a:p>
            <a:r>
              <a:rPr lang="en-US" dirty="0" smtClean="0">
                <a:latin typeface="Century Gothic" pitchFamily="34" charset="0"/>
              </a:rPr>
              <a:t>Other Snails [Class </a:t>
            </a:r>
            <a:r>
              <a:rPr lang="en-US" i="1" dirty="0" err="1" smtClean="0">
                <a:latin typeface="Century Gothic" pitchFamily="34" charset="0"/>
              </a:rPr>
              <a:t>Gastropoda</a:t>
            </a:r>
            <a:r>
              <a:rPr lang="en-US" dirty="0" smtClean="0">
                <a:latin typeface="Century Gothic" pitchFamily="34" charset="0"/>
              </a:rPr>
              <a:t>]</a:t>
            </a:r>
            <a:endParaRPr lang="en-US" dirty="0">
              <a:latin typeface="Century Gothic"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a:bodyPr>
          <a:lstStyle/>
          <a:p>
            <a:pPr algn="ctr"/>
            <a:r>
              <a:rPr lang="en-US" sz="4000" b="1" dirty="0" smtClean="0">
                <a:latin typeface="Century Gothic" pitchFamily="34" charset="0"/>
              </a:rPr>
              <a:t>Identification Notes</a:t>
            </a:r>
            <a:br>
              <a:rPr lang="en-US" sz="4000" b="1" dirty="0" smtClean="0">
                <a:latin typeface="Century Gothic" pitchFamily="34" charset="0"/>
              </a:rPr>
            </a:br>
            <a:r>
              <a:rPr lang="en-US" sz="4000" b="1" u="sng" dirty="0" smtClean="0">
                <a:latin typeface="Century Gothic" pitchFamily="34" charset="0"/>
              </a:rPr>
              <a:t>Aquatic Insect Body Plan</a:t>
            </a:r>
            <a:endParaRPr lang="en-US" sz="4000" b="1" u="sng" dirty="0">
              <a:latin typeface="Century Gothic" pitchFamily="34" charset="0"/>
            </a:endParaRPr>
          </a:p>
        </p:txBody>
      </p:sp>
      <p:pic>
        <p:nvPicPr>
          <p:cNvPr id="5" name="Picture 4" descr="Rhyacophila.jpg"/>
          <p:cNvPicPr>
            <a:picLocks noChangeAspect="1"/>
          </p:cNvPicPr>
          <p:nvPr/>
        </p:nvPicPr>
        <p:blipFill>
          <a:blip r:embed="rId2" cstate="print"/>
          <a:srcRect t="7712" b="7712"/>
          <a:stretch>
            <a:fillRect/>
          </a:stretch>
        </p:blipFill>
        <p:spPr>
          <a:xfrm rot="5400000">
            <a:off x="5517361" y="3040959"/>
            <a:ext cx="3290878" cy="1933404"/>
          </a:xfrm>
          <a:prstGeom prst="rect">
            <a:avLst/>
          </a:prstGeom>
        </p:spPr>
      </p:pic>
      <p:sp>
        <p:nvSpPr>
          <p:cNvPr id="6" name="TextBox 5"/>
          <p:cNvSpPr txBox="1"/>
          <p:nvPr/>
        </p:nvSpPr>
        <p:spPr>
          <a:xfrm>
            <a:off x="3657600" y="2362200"/>
            <a:ext cx="1143000" cy="369332"/>
          </a:xfrm>
          <a:prstGeom prst="rect">
            <a:avLst/>
          </a:prstGeom>
          <a:noFill/>
        </p:spPr>
        <p:txBody>
          <a:bodyPr wrap="square" rtlCol="0">
            <a:spAutoFit/>
          </a:bodyPr>
          <a:lstStyle/>
          <a:p>
            <a:pPr algn="ctr"/>
            <a:r>
              <a:rPr lang="en-US" b="1" dirty="0" smtClean="0">
                <a:latin typeface="Century Gothic" pitchFamily="34" charset="0"/>
              </a:rPr>
              <a:t>Head</a:t>
            </a:r>
            <a:endParaRPr lang="en-US" b="1" dirty="0">
              <a:latin typeface="Century Gothic" pitchFamily="34" charset="0"/>
            </a:endParaRPr>
          </a:p>
        </p:txBody>
      </p:sp>
      <p:sp>
        <p:nvSpPr>
          <p:cNvPr id="7" name="TextBox 6"/>
          <p:cNvSpPr txBox="1"/>
          <p:nvPr/>
        </p:nvSpPr>
        <p:spPr>
          <a:xfrm>
            <a:off x="3886200" y="3048000"/>
            <a:ext cx="1066800" cy="381000"/>
          </a:xfrm>
          <a:prstGeom prst="rect">
            <a:avLst/>
          </a:prstGeom>
          <a:noFill/>
        </p:spPr>
        <p:txBody>
          <a:bodyPr wrap="square" rtlCol="0">
            <a:spAutoFit/>
          </a:bodyPr>
          <a:lstStyle/>
          <a:p>
            <a:pPr algn="ctr"/>
            <a:r>
              <a:rPr lang="en-US" b="1" dirty="0" smtClean="0">
                <a:latin typeface="Century Gothic" pitchFamily="34" charset="0"/>
              </a:rPr>
              <a:t>Thorax</a:t>
            </a:r>
            <a:endParaRPr lang="en-US" b="1" dirty="0">
              <a:latin typeface="Century Gothic" pitchFamily="34" charset="0"/>
            </a:endParaRPr>
          </a:p>
        </p:txBody>
      </p:sp>
      <p:sp>
        <p:nvSpPr>
          <p:cNvPr id="8" name="TextBox 7"/>
          <p:cNvSpPr txBox="1"/>
          <p:nvPr/>
        </p:nvSpPr>
        <p:spPr>
          <a:xfrm>
            <a:off x="3657600" y="4267200"/>
            <a:ext cx="1447800" cy="369332"/>
          </a:xfrm>
          <a:prstGeom prst="rect">
            <a:avLst/>
          </a:prstGeom>
          <a:noFill/>
        </p:spPr>
        <p:txBody>
          <a:bodyPr wrap="square" rtlCol="0">
            <a:spAutoFit/>
          </a:bodyPr>
          <a:lstStyle/>
          <a:p>
            <a:pPr algn="ctr"/>
            <a:r>
              <a:rPr lang="en-US" b="1" dirty="0" smtClean="0">
                <a:latin typeface="Century Gothic" pitchFamily="34" charset="0"/>
              </a:rPr>
              <a:t>Abdomen</a:t>
            </a:r>
            <a:endParaRPr lang="en-US" b="1" dirty="0">
              <a:latin typeface="Century Gothic" pitchFamily="34" charset="0"/>
            </a:endParaRPr>
          </a:p>
        </p:txBody>
      </p:sp>
      <p:cxnSp>
        <p:nvCxnSpPr>
          <p:cNvPr id="10" name="Straight Connector 9"/>
          <p:cNvCxnSpPr>
            <a:stCxn id="6" idx="3"/>
          </p:cNvCxnSpPr>
          <p:nvPr/>
        </p:nvCxnSpPr>
        <p:spPr>
          <a:xfrm>
            <a:off x="4800600" y="2546866"/>
            <a:ext cx="1676400" cy="19633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6096000" y="3048000"/>
            <a:ext cx="304800" cy="609600"/>
          </a:xfrm>
          <a:prstGeom prst="leftBrace">
            <a:avLst>
              <a:gd name="adj1" fmla="val 19176"/>
              <a:gd name="adj2" fmla="val 51807"/>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a:endCxn id="16" idx="1"/>
          </p:cNvCxnSpPr>
          <p:nvPr/>
        </p:nvCxnSpPr>
        <p:spPr>
          <a:xfrm>
            <a:off x="5029200" y="3276600"/>
            <a:ext cx="1066800" cy="872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2362200" y="2743200"/>
            <a:ext cx="335282" cy="838200"/>
          </a:xfrm>
          <a:prstGeom prst="rightBrace">
            <a:avLst>
              <a:gd name="adj1" fmla="val 8333"/>
              <a:gd name="adj2" fmla="val 47371"/>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a:off x="6019800" y="3657600"/>
            <a:ext cx="457200" cy="175260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p:cNvCxnSpPr>
            <a:stCxn id="8" idx="3"/>
            <a:endCxn id="29" idx="1"/>
          </p:cNvCxnSpPr>
          <p:nvPr/>
        </p:nvCxnSpPr>
        <p:spPr>
          <a:xfrm>
            <a:off x="5105400" y="4451866"/>
            <a:ext cx="914400" cy="82034"/>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3" name="Content Placeholder 32" descr="Dragonfly.jpg"/>
          <p:cNvPicPr>
            <a:picLocks noGrp="1" noChangeAspect="1"/>
          </p:cNvPicPr>
          <p:nvPr>
            <p:ph idx="1"/>
          </p:nvPr>
        </p:nvPicPr>
        <p:blipFill>
          <a:blip r:embed="rId3" cstate="print"/>
          <a:stretch>
            <a:fillRect/>
          </a:stretch>
        </p:blipFill>
        <p:spPr>
          <a:xfrm rot="1567606">
            <a:off x="402003" y="2383203"/>
            <a:ext cx="2377440" cy="2377440"/>
          </a:xfrm>
        </p:spPr>
      </p:pic>
      <p:cxnSp>
        <p:nvCxnSpPr>
          <p:cNvPr id="35" name="Straight Connector 34"/>
          <p:cNvCxnSpPr>
            <a:stCxn id="6" idx="1"/>
          </p:cNvCxnSpPr>
          <p:nvPr/>
        </p:nvCxnSpPr>
        <p:spPr>
          <a:xfrm flipH="1">
            <a:off x="1828800" y="2546866"/>
            <a:ext cx="1828800" cy="12013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Right Brace 37"/>
          <p:cNvSpPr/>
          <p:nvPr/>
        </p:nvSpPr>
        <p:spPr>
          <a:xfrm>
            <a:off x="2438400" y="2895600"/>
            <a:ext cx="381000" cy="7620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p:nvPr/>
        </p:nvCxnSpPr>
        <p:spPr>
          <a:xfrm flipH="1">
            <a:off x="2895600" y="32766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5" name="Right Brace 44"/>
          <p:cNvSpPr/>
          <p:nvPr/>
        </p:nvSpPr>
        <p:spPr>
          <a:xfrm>
            <a:off x="2590800" y="3733800"/>
            <a:ext cx="457200" cy="914400"/>
          </a:xfrm>
          <a:prstGeom prst="rightBrace">
            <a:avLst>
              <a:gd name="adj1" fmla="val 8333"/>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p:cNvCxnSpPr>
            <a:stCxn id="8" idx="1"/>
            <a:endCxn id="45" idx="1"/>
          </p:cNvCxnSpPr>
          <p:nvPr/>
        </p:nvCxnSpPr>
        <p:spPr>
          <a:xfrm flipH="1" flipV="1">
            <a:off x="3048000" y="4191000"/>
            <a:ext cx="609600" cy="26086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00200" y="5257800"/>
            <a:ext cx="4419600" cy="923330"/>
          </a:xfrm>
          <a:prstGeom prst="rect">
            <a:avLst/>
          </a:prstGeom>
          <a:noFill/>
        </p:spPr>
        <p:txBody>
          <a:bodyPr wrap="square" rtlCol="0">
            <a:spAutoFit/>
          </a:bodyPr>
          <a:lstStyle/>
          <a:p>
            <a:r>
              <a:rPr lang="en-US" b="1" dirty="0" smtClean="0">
                <a:latin typeface="Century Gothic" pitchFamily="34" charset="0"/>
              </a:rPr>
              <a:t>Thoracic segments – 3</a:t>
            </a:r>
          </a:p>
          <a:p>
            <a:r>
              <a:rPr lang="en-US" b="1" dirty="0" smtClean="0">
                <a:latin typeface="Century Gothic" pitchFamily="34" charset="0"/>
              </a:rPr>
              <a:t>Legs – 3 pairs (on thoracic segments)</a:t>
            </a:r>
          </a:p>
          <a:p>
            <a:r>
              <a:rPr lang="en-US" b="1" dirty="0" smtClean="0">
                <a:latin typeface="Century Gothic" pitchFamily="34" charset="0"/>
              </a:rPr>
              <a:t>Abdominal segments - variable</a:t>
            </a:r>
            <a:endParaRPr lang="en-US" b="1" dirty="0">
              <a:latin typeface="Century Gothic"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2844</TotalTime>
  <Words>2102</Words>
  <Application>Microsoft Office PowerPoint</Application>
  <PresentationFormat>On-screen Show (4:3)</PresentationFormat>
  <Paragraphs>306</Paragraphs>
  <Slides>40</Slides>
  <Notes>23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BENTHIC MACROINVERTEBRATE IDENTIFICATION </vt:lpstr>
      <vt:lpstr>THE CCC BMI PROCESS</vt:lpstr>
      <vt:lpstr>TAXONOMIC SEQUENCE</vt:lpstr>
      <vt:lpstr>POLLUTION TOLERANCE</vt:lpstr>
      <vt:lpstr>POLLUTION SENSITIVE TAXA</vt:lpstr>
      <vt:lpstr>SOMEWHAT SENSITIVE TAXA</vt:lpstr>
      <vt:lpstr>SOMEWHAT SENSITIVE TAXA (cont.)</vt:lpstr>
      <vt:lpstr>POLLUTION TOLERANT TAXA</vt:lpstr>
      <vt:lpstr>Identification Notes Aquatic Insect Body Plan</vt:lpstr>
      <vt:lpstr>Identification Notes Mayflies (Ephemeroptera)</vt:lpstr>
      <vt:lpstr>Identification Notes Stoneflies (Plecoptera)</vt:lpstr>
      <vt:lpstr>Identification Notes Cranefly Larvae (Tipulidae)</vt:lpstr>
      <vt:lpstr>Identification Notes Blackfly Larvae (Simuliidae)</vt:lpstr>
      <vt:lpstr>Identification Notes Midge Larvae (Chironomidae)</vt:lpstr>
      <vt:lpstr>Identification Notes Dragonfly Nymphs (Odonata)</vt:lpstr>
      <vt:lpstr>Identification Notes Damselfly Nymphs (Odonata)</vt:lpstr>
      <vt:lpstr>Identification Notes Scuds (Class Amphipoda)</vt:lpstr>
      <vt:lpstr>Identification Notes Sow Bugs (Class Isopoda)</vt:lpstr>
      <vt:lpstr>Identification Notes Water Penny (Coleoptera)</vt:lpstr>
      <vt:lpstr>Identification Notes Riffle Beetles (Coleoptera)</vt:lpstr>
      <vt:lpstr>Identification Notes Dobsonfly Larva (Megaloptera)</vt:lpstr>
      <vt:lpstr>Identification Notes Dobsonfly Larva (Megaloptera)</vt:lpstr>
      <vt:lpstr>Identification Notes Fishfly Larva (Megaloptera)</vt:lpstr>
      <vt:lpstr>Identification Notes Alderfly Larva (Megaloptera)</vt:lpstr>
      <vt:lpstr>Caddisflies (Trichoptera)</vt:lpstr>
      <vt:lpstr>Identification Notes Caddisflies - Rhyacophilidae</vt:lpstr>
      <vt:lpstr>Identification Notes Caddisflies - Rhyacophilidae</vt:lpstr>
      <vt:lpstr>Identification Notes Caddisflies – Case Builders</vt:lpstr>
      <vt:lpstr>Identification Notes  Caddisflies – Case Builders</vt:lpstr>
      <vt:lpstr>Identification Notes Caddisflies - Hydropsychidae</vt:lpstr>
      <vt:lpstr>Identification Notes  Caddisflies - Philopotamidae</vt:lpstr>
      <vt:lpstr>Identification Notes  Caddisflies - Polycentropodidae</vt:lpstr>
      <vt:lpstr>Identification Notes  Gilled Snails – (Gastropoda)</vt:lpstr>
      <vt:lpstr>Identification Notes  Other Snails – (Gastropoda)</vt:lpstr>
      <vt:lpstr>Identification Notes Beetle Larvae (Coleoptera)</vt:lpstr>
      <vt:lpstr>Identification Notes Beetle Larvae (Coleoptera)</vt:lpstr>
      <vt:lpstr>Identification Notes Beetle Larvae (Coleoptera)</vt:lpstr>
      <vt:lpstr>Useful References</vt:lpstr>
      <vt:lpstr>Useful References</vt:lpstr>
      <vt:lpstr>Helpful Web Links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BENTHIC MACROINVERTEBRATE IDENTIFICATION</dc:title>
  <dc:creator>rdvolkmar</dc:creator>
  <cp:lastModifiedBy>rdvolkmar</cp:lastModifiedBy>
  <cp:revision>193</cp:revision>
  <dcterms:created xsi:type="dcterms:W3CDTF">2013-10-30T14:16:06Z</dcterms:created>
  <dcterms:modified xsi:type="dcterms:W3CDTF">2014-01-17T17:42:36Z</dcterms:modified>
</cp:coreProperties>
</file>